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4" r:id="rId6"/>
    <p:sldId id="267" r:id="rId7"/>
    <p:sldId id="260" r:id="rId8"/>
    <p:sldId id="261" r:id="rId9"/>
    <p:sldId id="262" r:id="rId10"/>
    <p:sldId id="265" r:id="rId11"/>
    <p:sldId id="266" r:id="rId12"/>
  </p:sldIdLst>
  <p:sldSz cx="12192000" cy="6858000"/>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p:scale>
          <a:sx n="66" d="100"/>
          <a:sy n="66" d="100"/>
        </p:scale>
        <p:origin x="78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ABD255-E7B0-40CE-9B66-CEE61A345D85}" type="datetimeFigureOut">
              <a:rPr lang="es-PE" smtClean="0"/>
              <a:t>9/10/2026</a:t>
            </a:fld>
            <a:endParaRPr lang="es-PE"/>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PE"/>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93D6D1-5FC9-4059-B55B-524C028D0763}" type="slidenum">
              <a:rPr lang="es-PE" smtClean="0"/>
              <a:t>‹Nº›</a:t>
            </a:fld>
            <a:endParaRPr lang="es-PE"/>
          </a:p>
        </p:txBody>
      </p:sp>
    </p:spTree>
    <p:extLst>
      <p:ext uri="{BB962C8B-B14F-4D97-AF65-F5344CB8AC3E}">
        <p14:creationId xmlns:p14="http://schemas.microsoft.com/office/powerpoint/2010/main" val="44339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1C93D6D1-5FC9-4059-B55B-524C028D0763}" type="slidenum">
              <a:rPr lang="es-PE" smtClean="0"/>
              <a:t>4</a:t>
            </a:fld>
            <a:endParaRPr lang="es-PE"/>
          </a:p>
        </p:txBody>
      </p:sp>
    </p:spTree>
    <p:extLst>
      <p:ext uri="{BB962C8B-B14F-4D97-AF65-F5344CB8AC3E}">
        <p14:creationId xmlns:p14="http://schemas.microsoft.com/office/powerpoint/2010/main" val="915991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93B1E5-5039-2F2F-8E55-9431E8BA76DB}"/>
              </a:ext>
            </a:extLst>
          </p:cNvPr>
          <p:cNvSpPr>
            <a:spLocks noGrp="1"/>
          </p:cNvSpPr>
          <p:nvPr>
            <p:ph type="ctrTitle"/>
          </p:nvPr>
        </p:nvSpPr>
        <p:spPr>
          <a:xfrm>
            <a:off x="838200" y="1575369"/>
            <a:ext cx="10515600" cy="2387600"/>
          </a:xfrm>
        </p:spPr>
        <p:txBody>
          <a:bodyPr anchor="b"/>
          <a:lstStyle>
            <a:lvl1pPr algn="ctr">
              <a:defRPr sz="6000"/>
            </a:lvl1pPr>
          </a:lstStyle>
          <a:p>
            <a:r>
              <a:rPr lang="es-ES"/>
              <a:t>Haga clic para modificar el estilo de título del patrón</a:t>
            </a:r>
            <a:endParaRPr lang="es-PE"/>
          </a:p>
        </p:txBody>
      </p:sp>
      <p:sp>
        <p:nvSpPr>
          <p:cNvPr id="3" name="Subtítulo 2">
            <a:extLst>
              <a:ext uri="{FF2B5EF4-FFF2-40B4-BE49-F238E27FC236}">
                <a16:creationId xmlns:a16="http://schemas.microsoft.com/office/drawing/2014/main" id="{F42F83CF-2729-22DC-58AD-68E7C6D21ADF}"/>
              </a:ext>
            </a:extLst>
          </p:cNvPr>
          <p:cNvSpPr>
            <a:spLocks noGrp="1"/>
          </p:cNvSpPr>
          <p:nvPr>
            <p:ph type="subTitle" idx="1"/>
          </p:nvPr>
        </p:nvSpPr>
        <p:spPr>
          <a:xfrm>
            <a:off x="838200" y="4440937"/>
            <a:ext cx="105156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PE"/>
          </a:p>
        </p:txBody>
      </p:sp>
      <p:sp>
        <p:nvSpPr>
          <p:cNvPr id="4" name="Marcador de fecha 3">
            <a:extLst>
              <a:ext uri="{FF2B5EF4-FFF2-40B4-BE49-F238E27FC236}">
                <a16:creationId xmlns:a16="http://schemas.microsoft.com/office/drawing/2014/main" id="{3C4F2766-29EB-FEBC-0156-45BA3D0C296D}"/>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CED0A2AC-B6A2-AB37-8422-FEB7EA718A9C}"/>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28C7B858-44F2-E75F-34A2-ADBF5454AC49}"/>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92308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6C601B-4F8A-BD69-B3EA-DA8FAF7FE196}"/>
              </a:ext>
            </a:extLst>
          </p:cNvPr>
          <p:cNvSpPr>
            <a:spLocks noGrp="1"/>
          </p:cNvSpPr>
          <p:nvPr>
            <p:ph type="title"/>
          </p:nvPr>
        </p:nvSpPr>
        <p:spPr>
          <a:xfrm>
            <a:off x="838200" y="1484852"/>
            <a:ext cx="10515600" cy="776288"/>
          </a:xfrm>
        </p:spPr>
        <p:txBody>
          <a:bodyPr/>
          <a:lstStyle/>
          <a:p>
            <a:r>
              <a:rPr lang="es-ES" dirty="0"/>
              <a:t>Haga clic para modificar el estilo de título del patrón</a:t>
            </a:r>
            <a:endParaRPr lang="es-PE" dirty="0"/>
          </a:p>
        </p:txBody>
      </p:sp>
      <p:sp>
        <p:nvSpPr>
          <p:cNvPr id="3" name="Marcador de contenido 2">
            <a:extLst>
              <a:ext uri="{FF2B5EF4-FFF2-40B4-BE49-F238E27FC236}">
                <a16:creationId xmlns:a16="http://schemas.microsoft.com/office/drawing/2014/main" id="{B2419DA6-8509-F4E8-8606-5E4908764EB4}"/>
              </a:ext>
            </a:extLst>
          </p:cNvPr>
          <p:cNvSpPr>
            <a:spLocks noGrp="1"/>
          </p:cNvSpPr>
          <p:nvPr>
            <p:ph idx="1"/>
          </p:nvPr>
        </p:nvSpPr>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4" name="Marcador de fecha 3">
            <a:extLst>
              <a:ext uri="{FF2B5EF4-FFF2-40B4-BE49-F238E27FC236}">
                <a16:creationId xmlns:a16="http://schemas.microsoft.com/office/drawing/2014/main" id="{396FFC5A-8DAB-30F8-2215-696AD673F1D0}"/>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9FD9AB81-96D3-660B-9B15-01A2B0741C9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44BF3C4A-15B7-B28A-6274-2EC93E6D7984}"/>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120682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C5B1A4-7443-A9FA-2554-FB45647DDE1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8A34E6BA-6359-185F-3BD5-7824269990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020F5EE-06B7-BF8B-5661-27D861053278}"/>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C3E15366-4BB0-8664-D615-6BBDBB898096}"/>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628D959E-BB57-03DF-0568-D9BCF7C9ACCD}"/>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2306816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F34ADC-8292-46A1-DFFD-B71D886B368A}"/>
              </a:ext>
            </a:extLst>
          </p:cNvPr>
          <p:cNvSpPr>
            <a:spLocks noGrp="1"/>
          </p:cNvSpPr>
          <p:nvPr>
            <p:ph type="title"/>
          </p:nvPr>
        </p:nvSpPr>
        <p:spPr>
          <a:xfrm>
            <a:off x="838200" y="1463205"/>
            <a:ext cx="10515600" cy="742732"/>
          </a:xfrm>
        </p:spPr>
        <p:txBody>
          <a:body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F32CCB59-5287-20A2-82E7-5B8B040C4BA6}"/>
              </a:ext>
            </a:extLst>
          </p:cNvPr>
          <p:cNvSpPr>
            <a:spLocks noGrp="1"/>
          </p:cNvSpPr>
          <p:nvPr>
            <p:ph sz="half" idx="1"/>
          </p:nvPr>
        </p:nvSpPr>
        <p:spPr>
          <a:xfrm>
            <a:off x="838200" y="2281806"/>
            <a:ext cx="5181600" cy="3895156"/>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4" name="Marcador de contenido 3">
            <a:extLst>
              <a:ext uri="{FF2B5EF4-FFF2-40B4-BE49-F238E27FC236}">
                <a16:creationId xmlns:a16="http://schemas.microsoft.com/office/drawing/2014/main" id="{9FFB67BF-C153-5691-40B6-01559E2AC669}"/>
              </a:ext>
            </a:extLst>
          </p:cNvPr>
          <p:cNvSpPr>
            <a:spLocks noGrp="1"/>
          </p:cNvSpPr>
          <p:nvPr>
            <p:ph sz="half" idx="2"/>
          </p:nvPr>
        </p:nvSpPr>
        <p:spPr>
          <a:xfrm>
            <a:off x="6172200" y="2281805"/>
            <a:ext cx="5181600" cy="3895157"/>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5" name="Marcador de fecha 4">
            <a:extLst>
              <a:ext uri="{FF2B5EF4-FFF2-40B4-BE49-F238E27FC236}">
                <a16:creationId xmlns:a16="http://schemas.microsoft.com/office/drawing/2014/main" id="{BBA087AC-6EDC-119A-4015-9E89880BB9CA}"/>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6" name="Marcador de pie de página 5">
            <a:extLst>
              <a:ext uri="{FF2B5EF4-FFF2-40B4-BE49-F238E27FC236}">
                <a16:creationId xmlns:a16="http://schemas.microsoft.com/office/drawing/2014/main" id="{3358CF78-5028-C97F-5541-D5E659F23BD6}"/>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54536EC8-7165-C67D-B393-098DB6235717}"/>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27611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082B01-1D7E-5C33-0E94-8EBB4BA3D6A3}"/>
              </a:ext>
            </a:extLst>
          </p:cNvPr>
          <p:cNvSpPr>
            <a:spLocks noGrp="1"/>
          </p:cNvSpPr>
          <p:nvPr>
            <p:ph type="title"/>
          </p:nvPr>
        </p:nvSpPr>
        <p:spPr>
          <a:xfrm>
            <a:off x="839788" y="1383411"/>
            <a:ext cx="10515600" cy="668004"/>
          </a:xfrm>
        </p:spPr>
        <p:txBody>
          <a:bodyPr/>
          <a:lstStyle/>
          <a:p>
            <a:r>
              <a:rPr lang="es-ES"/>
              <a:t>Haga clic para modificar el estilo de título del patrón</a:t>
            </a:r>
            <a:endParaRPr lang="es-PE"/>
          </a:p>
        </p:txBody>
      </p:sp>
      <p:sp>
        <p:nvSpPr>
          <p:cNvPr id="3" name="Marcador de texto 2">
            <a:extLst>
              <a:ext uri="{FF2B5EF4-FFF2-40B4-BE49-F238E27FC236}">
                <a16:creationId xmlns:a16="http://schemas.microsoft.com/office/drawing/2014/main" id="{0DDBA211-D66D-6307-4622-27E13CDF1494}"/>
              </a:ext>
            </a:extLst>
          </p:cNvPr>
          <p:cNvSpPr>
            <a:spLocks noGrp="1"/>
          </p:cNvSpPr>
          <p:nvPr>
            <p:ph type="body" idx="1"/>
          </p:nvPr>
        </p:nvSpPr>
        <p:spPr>
          <a:xfrm>
            <a:off x="836612" y="2122045"/>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4" name="Marcador de contenido 3">
            <a:extLst>
              <a:ext uri="{FF2B5EF4-FFF2-40B4-BE49-F238E27FC236}">
                <a16:creationId xmlns:a16="http://schemas.microsoft.com/office/drawing/2014/main" id="{A7AC47A6-D827-1477-3A99-C8E1A8349727}"/>
              </a:ext>
            </a:extLst>
          </p:cNvPr>
          <p:cNvSpPr>
            <a:spLocks noGrp="1"/>
          </p:cNvSpPr>
          <p:nvPr>
            <p:ph sz="half" idx="2"/>
          </p:nvPr>
        </p:nvSpPr>
        <p:spPr>
          <a:xfrm>
            <a:off x="839788" y="3020037"/>
            <a:ext cx="5157787" cy="3169626"/>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5" name="Marcador de texto 4">
            <a:extLst>
              <a:ext uri="{FF2B5EF4-FFF2-40B4-BE49-F238E27FC236}">
                <a16:creationId xmlns:a16="http://schemas.microsoft.com/office/drawing/2014/main" id="{F72B17D7-D474-338E-4421-3D55C2708F64}"/>
              </a:ext>
            </a:extLst>
          </p:cNvPr>
          <p:cNvSpPr>
            <a:spLocks noGrp="1"/>
          </p:cNvSpPr>
          <p:nvPr>
            <p:ph type="body" sz="quarter" idx="3"/>
          </p:nvPr>
        </p:nvSpPr>
        <p:spPr>
          <a:xfrm>
            <a:off x="6172200" y="2122045"/>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dirty="0"/>
              <a:t>Haga clic para modificar los estilos de texto del patrón</a:t>
            </a:r>
          </a:p>
        </p:txBody>
      </p:sp>
      <p:sp>
        <p:nvSpPr>
          <p:cNvPr id="6" name="Marcador de contenido 5">
            <a:extLst>
              <a:ext uri="{FF2B5EF4-FFF2-40B4-BE49-F238E27FC236}">
                <a16:creationId xmlns:a16="http://schemas.microsoft.com/office/drawing/2014/main" id="{B164FE86-B251-D0F0-1182-108B1BA76098}"/>
              </a:ext>
            </a:extLst>
          </p:cNvPr>
          <p:cNvSpPr>
            <a:spLocks noGrp="1"/>
          </p:cNvSpPr>
          <p:nvPr>
            <p:ph sz="quarter" idx="4"/>
          </p:nvPr>
        </p:nvSpPr>
        <p:spPr>
          <a:xfrm>
            <a:off x="6172200" y="3020036"/>
            <a:ext cx="5183188" cy="3169626"/>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7" name="Marcador de fecha 6">
            <a:extLst>
              <a:ext uri="{FF2B5EF4-FFF2-40B4-BE49-F238E27FC236}">
                <a16:creationId xmlns:a16="http://schemas.microsoft.com/office/drawing/2014/main" id="{D92B147C-CA57-3ACB-5E6C-449769CC1CBC}"/>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8" name="Marcador de pie de página 7">
            <a:extLst>
              <a:ext uri="{FF2B5EF4-FFF2-40B4-BE49-F238E27FC236}">
                <a16:creationId xmlns:a16="http://schemas.microsoft.com/office/drawing/2014/main" id="{F87E078E-30DE-7B9B-084F-1A5456222A99}"/>
              </a:ext>
            </a:extLst>
          </p:cNvPr>
          <p:cNvSpPr>
            <a:spLocks noGrp="1"/>
          </p:cNvSpPr>
          <p:nvPr>
            <p:ph type="ftr" sz="quarter" idx="11"/>
          </p:nvPr>
        </p:nvSpPr>
        <p:spPr/>
        <p:txBody>
          <a:bodyPr/>
          <a:lstStyle/>
          <a:p>
            <a:endParaRPr lang="es-PE"/>
          </a:p>
        </p:txBody>
      </p:sp>
      <p:sp>
        <p:nvSpPr>
          <p:cNvPr id="9" name="Marcador de número de diapositiva 8">
            <a:extLst>
              <a:ext uri="{FF2B5EF4-FFF2-40B4-BE49-F238E27FC236}">
                <a16:creationId xmlns:a16="http://schemas.microsoft.com/office/drawing/2014/main" id="{855589D8-F99A-CD1B-87E0-86E70807CEBF}"/>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14036159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429E8F-E258-DB80-D644-12F59B864183}"/>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fecha 2">
            <a:extLst>
              <a:ext uri="{FF2B5EF4-FFF2-40B4-BE49-F238E27FC236}">
                <a16:creationId xmlns:a16="http://schemas.microsoft.com/office/drawing/2014/main" id="{D42EDAEA-B705-27C7-96C9-8587A9B3E24A}"/>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4" name="Marcador de pie de página 3">
            <a:extLst>
              <a:ext uri="{FF2B5EF4-FFF2-40B4-BE49-F238E27FC236}">
                <a16:creationId xmlns:a16="http://schemas.microsoft.com/office/drawing/2014/main" id="{C9375DF4-87D7-890D-EDA5-20ADA469941C}"/>
              </a:ext>
            </a:extLst>
          </p:cNvPr>
          <p:cNvSpPr>
            <a:spLocks noGrp="1"/>
          </p:cNvSpPr>
          <p:nvPr>
            <p:ph type="ftr" sz="quarter" idx="11"/>
          </p:nvPr>
        </p:nvSpPr>
        <p:spPr/>
        <p:txBody>
          <a:bodyPr/>
          <a:lstStyle/>
          <a:p>
            <a:endParaRPr lang="es-PE"/>
          </a:p>
        </p:txBody>
      </p:sp>
      <p:sp>
        <p:nvSpPr>
          <p:cNvPr id="5" name="Marcador de número de diapositiva 4">
            <a:extLst>
              <a:ext uri="{FF2B5EF4-FFF2-40B4-BE49-F238E27FC236}">
                <a16:creationId xmlns:a16="http://schemas.microsoft.com/office/drawing/2014/main" id="{AA0ADE71-C6D5-6E33-7E55-466E52A6F444}"/>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2076280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7EA53FBA-B76F-56E3-11E2-88DE6F42AAB7}"/>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3" name="Marcador de pie de página 2">
            <a:extLst>
              <a:ext uri="{FF2B5EF4-FFF2-40B4-BE49-F238E27FC236}">
                <a16:creationId xmlns:a16="http://schemas.microsoft.com/office/drawing/2014/main" id="{64221B99-7A25-3CA7-E49F-FFECAFB3AEB5}"/>
              </a:ext>
            </a:extLst>
          </p:cNvPr>
          <p:cNvSpPr>
            <a:spLocks noGrp="1"/>
          </p:cNvSpPr>
          <p:nvPr>
            <p:ph type="ftr" sz="quarter" idx="11"/>
          </p:nvPr>
        </p:nvSpPr>
        <p:spPr/>
        <p:txBody>
          <a:bodyPr/>
          <a:lstStyle/>
          <a:p>
            <a:endParaRPr lang="es-PE"/>
          </a:p>
        </p:txBody>
      </p:sp>
      <p:sp>
        <p:nvSpPr>
          <p:cNvPr id="4" name="Marcador de número de diapositiva 3">
            <a:extLst>
              <a:ext uri="{FF2B5EF4-FFF2-40B4-BE49-F238E27FC236}">
                <a16:creationId xmlns:a16="http://schemas.microsoft.com/office/drawing/2014/main" id="{387DAB87-0128-39F8-0F36-3C2D5AF3D324}"/>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2684085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265B06-F16B-D324-AAD6-A6E27E47AF27}"/>
              </a:ext>
            </a:extLst>
          </p:cNvPr>
          <p:cNvSpPr>
            <a:spLocks noGrp="1"/>
          </p:cNvSpPr>
          <p:nvPr>
            <p:ph type="title"/>
          </p:nvPr>
        </p:nvSpPr>
        <p:spPr>
          <a:xfrm>
            <a:off x="836612" y="1467521"/>
            <a:ext cx="3932237" cy="1413923"/>
          </a:xfrm>
        </p:spPr>
        <p:txBody>
          <a:bodyPr anchor="b"/>
          <a:lstStyle>
            <a:lvl1pPr>
              <a:defRPr sz="3200"/>
            </a:lvl1pPr>
          </a:lstStyle>
          <a:p>
            <a:r>
              <a:rPr lang="es-ES"/>
              <a:t>Haga clic para modificar el estilo de título del patrón</a:t>
            </a:r>
            <a:endParaRPr lang="es-PE"/>
          </a:p>
        </p:txBody>
      </p:sp>
      <p:sp>
        <p:nvSpPr>
          <p:cNvPr id="3" name="Marcador de contenido 2">
            <a:extLst>
              <a:ext uri="{FF2B5EF4-FFF2-40B4-BE49-F238E27FC236}">
                <a16:creationId xmlns:a16="http://schemas.microsoft.com/office/drawing/2014/main" id="{777C5BE7-5F3D-C1FD-1497-CD78D8B441B8}"/>
              </a:ext>
            </a:extLst>
          </p:cNvPr>
          <p:cNvSpPr>
            <a:spLocks noGrp="1"/>
          </p:cNvSpPr>
          <p:nvPr>
            <p:ph idx="1"/>
          </p:nvPr>
        </p:nvSpPr>
        <p:spPr>
          <a:xfrm>
            <a:off x="5183188" y="1467521"/>
            <a:ext cx="6172200" cy="439352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4" name="Marcador de texto 3">
            <a:extLst>
              <a:ext uri="{FF2B5EF4-FFF2-40B4-BE49-F238E27FC236}">
                <a16:creationId xmlns:a16="http://schemas.microsoft.com/office/drawing/2014/main" id="{6A73A58A-EF7B-0E7E-D8D2-5BC9497076B3}"/>
              </a:ext>
            </a:extLst>
          </p:cNvPr>
          <p:cNvSpPr>
            <a:spLocks noGrp="1"/>
          </p:cNvSpPr>
          <p:nvPr>
            <p:ph type="body" sz="half" idx="2"/>
          </p:nvPr>
        </p:nvSpPr>
        <p:spPr>
          <a:xfrm>
            <a:off x="839788" y="3129094"/>
            <a:ext cx="3932237" cy="273989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08EB32A2-4368-86E6-F965-97ACF08D640E}"/>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6" name="Marcador de pie de página 5">
            <a:extLst>
              <a:ext uri="{FF2B5EF4-FFF2-40B4-BE49-F238E27FC236}">
                <a16:creationId xmlns:a16="http://schemas.microsoft.com/office/drawing/2014/main" id="{E585D080-DCE6-D87A-9006-46CD12953461}"/>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7E96DD17-CF72-412A-167B-2A4EC8331B36}"/>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4647809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799D95B-C411-9B5D-7EE3-6D481021E438}"/>
              </a:ext>
            </a:extLst>
          </p:cNvPr>
          <p:cNvSpPr>
            <a:spLocks noGrp="1"/>
          </p:cNvSpPr>
          <p:nvPr>
            <p:ph type="title"/>
          </p:nvPr>
        </p:nvSpPr>
        <p:spPr>
          <a:xfrm>
            <a:off x="836612" y="1406874"/>
            <a:ext cx="3932237" cy="1430701"/>
          </a:xfrm>
        </p:spPr>
        <p:txBody>
          <a:bodyPr anchor="b"/>
          <a:lstStyle>
            <a:lvl1pPr>
              <a:defRPr sz="3200"/>
            </a:lvl1pPr>
          </a:lstStyle>
          <a:p>
            <a:r>
              <a:rPr lang="es-ES" dirty="0"/>
              <a:t>Haga clic para modificar el estilo de título del patrón</a:t>
            </a:r>
            <a:endParaRPr lang="es-PE" dirty="0"/>
          </a:p>
        </p:txBody>
      </p:sp>
      <p:sp>
        <p:nvSpPr>
          <p:cNvPr id="3" name="Marcador de posición de imagen 2">
            <a:extLst>
              <a:ext uri="{FF2B5EF4-FFF2-40B4-BE49-F238E27FC236}">
                <a16:creationId xmlns:a16="http://schemas.microsoft.com/office/drawing/2014/main" id="{7DBDBE6B-B94E-5417-B3F7-8AA5B20A6E38}"/>
              </a:ext>
            </a:extLst>
          </p:cNvPr>
          <p:cNvSpPr>
            <a:spLocks noGrp="1"/>
          </p:cNvSpPr>
          <p:nvPr>
            <p:ph type="pic" idx="1"/>
          </p:nvPr>
        </p:nvSpPr>
        <p:spPr>
          <a:xfrm>
            <a:off x="5180012" y="1406874"/>
            <a:ext cx="6172200" cy="44621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E"/>
          </a:p>
        </p:txBody>
      </p:sp>
      <p:sp>
        <p:nvSpPr>
          <p:cNvPr id="4" name="Marcador de texto 3">
            <a:extLst>
              <a:ext uri="{FF2B5EF4-FFF2-40B4-BE49-F238E27FC236}">
                <a16:creationId xmlns:a16="http://schemas.microsoft.com/office/drawing/2014/main" id="{A9473D4D-2825-6504-5048-C1B4BA6CC860}"/>
              </a:ext>
            </a:extLst>
          </p:cNvPr>
          <p:cNvSpPr>
            <a:spLocks noGrp="1"/>
          </p:cNvSpPr>
          <p:nvPr>
            <p:ph type="body" sz="half" idx="2"/>
          </p:nvPr>
        </p:nvSpPr>
        <p:spPr>
          <a:xfrm>
            <a:off x="839788" y="2913424"/>
            <a:ext cx="3932237" cy="2955563"/>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dirty="0"/>
              <a:t>Haga clic para modificar los estilos de texto del patrón</a:t>
            </a:r>
          </a:p>
        </p:txBody>
      </p:sp>
      <p:sp>
        <p:nvSpPr>
          <p:cNvPr id="5" name="Marcador de fecha 4">
            <a:extLst>
              <a:ext uri="{FF2B5EF4-FFF2-40B4-BE49-F238E27FC236}">
                <a16:creationId xmlns:a16="http://schemas.microsoft.com/office/drawing/2014/main" id="{206B1242-05CA-6162-F0AB-ECBF371D7A2E}"/>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6" name="Marcador de pie de página 5">
            <a:extLst>
              <a:ext uri="{FF2B5EF4-FFF2-40B4-BE49-F238E27FC236}">
                <a16:creationId xmlns:a16="http://schemas.microsoft.com/office/drawing/2014/main" id="{0B252625-FD9E-0743-698D-B4C65DCBC79C}"/>
              </a:ext>
            </a:extLst>
          </p:cNvPr>
          <p:cNvSpPr>
            <a:spLocks noGrp="1"/>
          </p:cNvSpPr>
          <p:nvPr>
            <p:ph type="ftr" sz="quarter" idx="11"/>
          </p:nvPr>
        </p:nvSpPr>
        <p:spPr/>
        <p:txBody>
          <a:bodyPr/>
          <a:lstStyle/>
          <a:p>
            <a:endParaRPr lang="es-PE"/>
          </a:p>
        </p:txBody>
      </p:sp>
      <p:sp>
        <p:nvSpPr>
          <p:cNvPr id="7" name="Marcador de número de diapositiva 6">
            <a:extLst>
              <a:ext uri="{FF2B5EF4-FFF2-40B4-BE49-F238E27FC236}">
                <a16:creationId xmlns:a16="http://schemas.microsoft.com/office/drawing/2014/main" id="{9C1A3650-F56A-9DC4-CC98-6A99B62A286C}"/>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9030880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23FDDD-CE30-402F-610E-F86A9E6E9197}"/>
              </a:ext>
            </a:extLst>
          </p:cNvPr>
          <p:cNvSpPr>
            <a:spLocks noGrp="1"/>
          </p:cNvSpPr>
          <p:nvPr>
            <p:ph type="title"/>
          </p:nvPr>
        </p:nvSpPr>
        <p:spPr/>
        <p:txBody>
          <a:bodyPr/>
          <a:lstStyle/>
          <a:p>
            <a:r>
              <a:rPr lang="es-ES"/>
              <a:t>Haga clic para modificar el estilo de título del patrón</a:t>
            </a:r>
            <a:endParaRPr lang="es-PE"/>
          </a:p>
        </p:txBody>
      </p:sp>
      <p:sp>
        <p:nvSpPr>
          <p:cNvPr id="3" name="Marcador de texto vertical 2">
            <a:extLst>
              <a:ext uri="{FF2B5EF4-FFF2-40B4-BE49-F238E27FC236}">
                <a16:creationId xmlns:a16="http://schemas.microsoft.com/office/drawing/2014/main" id="{1F0614DC-5C91-4002-784D-78D31EB553E0}"/>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7719F1F1-F88F-E0FF-60E0-AA65EF89B336}"/>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67CBBCD0-48EC-4447-DB71-715895D6B845}"/>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F557FE13-DEC0-FBB4-9966-BC74675F5A53}"/>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1472681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96188D8-B388-D239-15F8-75309E32CA90}"/>
              </a:ext>
            </a:extLst>
          </p:cNvPr>
          <p:cNvSpPr>
            <a:spLocks noGrp="1"/>
          </p:cNvSpPr>
          <p:nvPr>
            <p:ph type="title" orient="vert"/>
          </p:nvPr>
        </p:nvSpPr>
        <p:spPr>
          <a:xfrm>
            <a:off x="8724900" y="1493239"/>
            <a:ext cx="2628900" cy="4683723"/>
          </a:xfrm>
        </p:spPr>
        <p:txBody>
          <a:bodyPr vert="eaVert"/>
          <a:lstStyle/>
          <a:p>
            <a:r>
              <a:rPr lang="es-ES" dirty="0"/>
              <a:t>Haga clic para modificar el estilo de título del patrón</a:t>
            </a:r>
            <a:endParaRPr lang="es-PE" dirty="0"/>
          </a:p>
        </p:txBody>
      </p:sp>
      <p:sp>
        <p:nvSpPr>
          <p:cNvPr id="3" name="Marcador de texto vertical 2">
            <a:extLst>
              <a:ext uri="{FF2B5EF4-FFF2-40B4-BE49-F238E27FC236}">
                <a16:creationId xmlns:a16="http://schemas.microsoft.com/office/drawing/2014/main" id="{A077F717-09F3-833C-7061-53CE9A9C5091}"/>
              </a:ext>
            </a:extLst>
          </p:cNvPr>
          <p:cNvSpPr>
            <a:spLocks noGrp="1"/>
          </p:cNvSpPr>
          <p:nvPr>
            <p:ph type="body" orient="vert" idx="1"/>
          </p:nvPr>
        </p:nvSpPr>
        <p:spPr>
          <a:xfrm>
            <a:off x="838200" y="1493240"/>
            <a:ext cx="7734300" cy="4683722"/>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Marcador de fecha 3">
            <a:extLst>
              <a:ext uri="{FF2B5EF4-FFF2-40B4-BE49-F238E27FC236}">
                <a16:creationId xmlns:a16="http://schemas.microsoft.com/office/drawing/2014/main" id="{4D463DE9-99CD-4CF8-D431-A16BE3AB1776}"/>
              </a:ext>
            </a:extLst>
          </p:cNvPr>
          <p:cNvSpPr>
            <a:spLocks noGrp="1"/>
          </p:cNvSpPr>
          <p:nvPr>
            <p:ph type="dt" sz="half" idx="10"/>
          </p:nvPr>
        </p:nvSpPr>
        <p:spPr/>
        <p:txBody>
          <a:body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6844F828-6CEA-86FB-1ABC-F182FBE3CCB7}"/>
              </a:ext>
            </a:extLst>
          </p:cNvPr>
          <p:cNvSpPr>
            <a:spLocks noGrp="1"/>
          </p:cNvSpPr>
          <p:nvPr>
            <p:ph type="ftr" sz="quarter" idx="11"/>
          </p:nvPr>
        </p:nvSpPr>
        <p:spPr/>
        <p:txBody>
          <a:bodyPr/>
          <a:lstStyle/>
          <a:p>
            <a:endParaRPr lang="es-PE"/>
          </a:p>
        </p:txBody>
      </p:sp>
      <p:sp>
        <p:nvSpPr>
          <p:cNvPr id="6" name="Marcador de número de diapositiva 5">
            <a:extLst>
              <a:ext uri="{FF2B5EF4-FFF2-40B4-BE49-F238E27FC236}">
                <a16:creationId xmlns:a16="http://schemas.microsoft.com/office/drawing/2014/main" id="{82D8F543-81CE-3305-295B-BBF4F8FA384D}"/>
              </a:ext>
            </a:extLst>
          </p:cNvPr>
          <p:cNvSpPr>
            <a:spLocks noGrp="1"/>
          </p:cNvSpPr>
          <p:nvPr>
            <p:ph type="sldNum" sz="quarter" idx="12"/>
          </p:nvPr>
        </p:nvSpPr>
        <p:spPr/>
        <p:txBody>
          <a:bodyPr/>
          <a:lstStyle/>
          <a:p>
            <a:fld id="{2435D610-4DB8-427F-8A26-9BF501B1840F}" type="slidenum">
              <a:rPr lang="es-PE" smtClean="0"/>
              <a:t>‹Nº›</a:t>
            </a:fld>
            <a:endParaRPr lang="es-PE"/>
          </a:p>
        </p:txBody>
      </p:sp>
    </p:spTree>
    <p:extLst>
      <p:ext uri="{BB962C8B-B14F-4D97-AF65-F5344CB8AC3E}">
        <p14:creationId xmlns:p14="http://schemas.microsoft.com/office/powerpoint/2010/main" val="1354484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xml"/><Relationship Id="rId21" Type="http://schemas.openxmlformats.org/officeDocument/2006/relationships/image" Target="../media/image9.jpe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20"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23" Type="http://schemas.openxmlformats.org/officeDocument/2006/relationships/image" Target="../media/image11.jpeg"/><Relationship Id="rId10" Type="http://schemas.openxmlformats.org/officeDocument/2006/relationships/slideLayout" Target="../slideLayouts/slideLayout10.xml"/><Relationship Id="rId19" Type="http://schemas.openxmlformats.org/officeDocument/2006/relationships/image" Target="../media/image7.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 Id="rId22" Type="http://schemas.openxmlformats.org/officeDocument/2006/relationships/image" Target="../media/image10.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4D8F9AC-61E7-D7FA-F4CA-7BDBCC33EFD3}"/>
              </a:ext>
            </a:extLst>
          </p:cNvPr>
          <p:cNvSpPr>
            <a:spLocks noGrp="1"/>
          </p:cNvSpPr>
          <p:nvPr>
            <p:ph type="title"/>
          </p:nvPr>
        </p:nvSpPr>
        <p:spPr>
          <a:xfrm>
            <a:off x="838200" y="1604511"/>
            <a:ext cx="10515600" cy="742732"/>
          </a:xfrm>
          <a:prstGeom prst="rect">
            <a:avLst/>
          </a:prstGeom>
        </p:spPr>
        <p:txBody>
          <a:bodyPr vert="horz" lIns="91440" tIns="45720" rIns="91440" bIns="45720" rtlCol="0" anchor="ctr">
            <a:normAutofit/>
          </a:bodyPr>
          <a:lstStyle/>
          <a:p>
            <a:r>
              <a:rPr lang="es-ES" dirty="0"/>
              <a:t>Haga clic para modificar el estilo de título del patrón</a:t>
            </a:r>
            <a:endParaRPr lang="es-PE" dirty="0"/>
          </a:p>
        </p:txBody>
      </p:sp>
      <p:sp>
        <p:nvSpPr>
          <p:cNvPr id="3" name="Marcador de texto 2">
            <a:extLst>
              <a:ext uri="{FF2B5EF4-FFF2-40B4-BE49-F238E27FC236}">
                <a16:creationId xmlns:a16="http://schemas.microsoft.com/office/drawing/2014/main" id="{9E84660D-53CD-6BF7-2314-39EBB0059881}"/>
              </a:ext>
            </a:extLst>
          </p:cNvPr>
          <p:cNvSpPr>
            <a:spLocks noGrp="1"/>
          </p:cNvSpPr>
          <p:nvPr>
            <p:ph type="body" idx="1"/>
          </p:nvPr>
        </p:nvSpPr>
        <p:spPr>
          <a:xfrm>
            <a:off x="838200" y="2526631"/>
            <a:ext cx="10515600" cy="3650331"/>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PE" dirty="0"/>
          </a:p>
        </p:txBody>
      </p:sp>
      <p:sp>
        <p:nvSpPr>
          <p:cNvPr id="4" name="Marcador de fecha 3">
            <a:extLst>
              <a:ext uri="{FF2B5EF4-FFF2-40B4-BE49-F238E27FC236}">
                <a16:creationId xmlns:a16="http://schemas.microsoft.com/office/drawing/2014/main" id="{D19775D9-C3B7-AAED-5590-98E007253C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4141E-F993-44AE-ADEE-3E15A961444A}" type="datetimeFigureOut">
              <a:rPr lang="es-PE" smtClean="0"/>
              <a:t>9/10/2026</a:t>
            </a:fld>
            <a:endParaRPr lang="es-PE"/>
          </a:p>
        </p:txBody>
      </p:sp>
      <p:sp>
        <p:nvSpPr>
          <p:cNvPr id="5" name="Marcador de pie de página 4">
            <a:extLst>
              <a:ext uri="{FF2B5EF4-FFF2-40B4-BE49-F238E27FC236}">
                <a16:creationId xmlns:a16="http://schemas.microsoft.com/office/drawing/2014/main" id="{EE76E132-D54F-3758-B57A-0BDD48938F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PE"/>
          </a:p>
        </p:txBody>
      </p:sp>
      <p:sp>
        <p:nvSpPr>
          <p:cNvPr id="6" name="Marcador de número de diapositiva 5">
            <a:extLst>
              <a:ext uri="{FF2B5EF4-FFF2-40B4-BE49-F238E27FC236}">
                <a16:creationId xmlns:a16="http://schemas.microsoft.com/office/drawing/2014/main" id="{A56D9E68-D4A7-99A3-8C85-190678730E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35D610-4DB8-427F-8A26-9BF501B1840F}" type="slidenum">
              <a:rPr lang="es-PE" smtClean="0"/>
              <a:t>‹Nº›</a:t>
            </a:fld>
            <a:endParaRPr lang="es-PE"/>
          </a:p>
        </p:txBody>
      </p:sp>
      <p:pic>
        <p:nvPicPr>
          <p:cNvPr id="7" name="Picture 2" descr="ISO9001">
            <a:extLst>
              <a:ext uri="{FF2B5EF4-FFF2-40B4-BE49-F238E27FC236}">
                <a16:creationId xmlns:a16="http://schemas.microsoft.com/office/drawing/2014/main" id="{2914271E-E8C0-ABEE-63F5-886094671960}"/>
              </a:ext>
            </a:extLst>
          </p:cNvPr>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11904" y="275137"/>
            <a:ext cx="1409018" cy="5378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entro Federado de Educación Primaria Intercultural-Unajma (@UNAJMAEPEPI) •  Facebook">
            <a:extLst>
              <a:ext uri="{FF2B5EF4-FFF2-40B4-BE49-F238E27FC236}">
                <a16:creationId xmlns:a16="http://schemas.microsoft.com/office/drawing/2014/main" id="{20E91743-6A1F-69E9-98A5-6CA81FDE003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314596" y="137289"/>
            <a:ext cx="602196" cy="60219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Escuela Profesional de Contabilidad - Unajma | Andahuaylas">
            <a:extLst>
              <a:ext uri="{FF2B5EF4-FFF2-40B4-BE49-F238E27FC236}">
                <a16:creationId xmlns:a16="http://schemas.microsoft.com/office/drawing/2014/main" id="{A66F846B-8443-3816-9416-473032F22DB7}"/>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425500" y="142653"/>
            <a:ext cx="602197" cy="5968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8" descr="Andahuaylas, 31 de Mayo de 2007">
            <a:extLst>
              <a:ext uri="{FF2B5EF4-FFF2-40B4-BE49-F238E27FC236}">
                <a16:creationId xmlns:a16="http://schemas.microsoft.com/office/drawing/2014/main" id="{57646E8C-15BF-9A08-481A-30F4C03B1509}"/>
              </a:ext>
            </a:extLst>
          </p:cNvPr>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5448196" y="105160"/>
            <a:ext cx="602196" cy="62896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C Federado Epae">
            <a:extLst>
              <a:ext uri="{FF2B5EF4-FFF2-40B4-BE49-F238E27FC236}">
                <a16:creationId xmlns:a16="http://schemas.microsoft.com/office/drawing/2014/main" id="{62AA7E17-D576-CAEA-105D-3DCE74050C8D}"/>
              </a:ext>
            </a:extLst>
          </p:cNvP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6399173" y="131925"/>
            <a:ext cx="602196" cy="60219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No hay ninguna descripción de la foto disponible.">
            <a:extLst>
              <a:ext uri="{FF2B5EF4-FFF2-40B4-BE49-F238E27FC236}">
                <a16:creationId xmlns:a16="http://schemas.microsoft.com/office/drawing/2014/main" id="{A871861D-D6FD-7FC3-0696-3B86D714D3F1}"/>
              </a:ext>
            </a:extLst>
          </p:cNvPr>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225121" y="105160"/>
            <a:ext cx="707859" cy="70785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Escuela profesional de psicología - Unajma">
            <a:extLst>
              <a:ext uri="{FF2B5EF4-FFF2-40B4-BE49-F238E27FC236}">
                <a16:creationId xmlns:a16="http://schemas.microsoft.com/office/drawing/2014/main" id="{0D06E57D-3B87-05BC-666C-B318642F3D50}"/>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073717" y="101985"/>
            <a:ext cx="707859" cy="71103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ound Placemats Andean sets, ethnic, Peruvian, Peru, Inca, aguayo – Innate  Artisan Shop">
            <a:extLst>
              <a:ext uri="{FF2B5EF4-FFF2-40B4-BE49-F238E27FC236}">
                <a16:creationId xmlns:a16="http://schemas.microsoft.com/office/drawing/2014/main" id="{7C8DEA4A-92B5-87AF-A253-13DCF5363E4C}"/>
              </a:ext>
            </a:extLst>
          </p:cNvPr>
          <p:cNvPicPr>
            <a:picLocks noChangeAspect="1" noChangeArrowheads="1"/>
          </p:cNvPicPr>
          <p:nvPr userDrawn="1"/>
        </p:nvPicPr>
        <p:blipFill rotWithShape="1">
          <a:blip r:embed="rId20">
            <a:extLst>
              <a:ext uri="{28A0092B-C50C-407E-A947-70E740481C1C}">
                <a14:useLocalDpi xmlns:a14="http://schemas.microsoft.com/office/drawing/2010/main" val="0"/>
              </a:ext>
            </a:extLst>
          </a:blip>
          <a:srcRect l="33550" r="52702"/>
          <a:stretch>
            <a:fillRect/>
          </a:stretch>
        </p:blipFill>
        <p:spPr bwMode="auto">
          <a:xfrm>
            <a:off x="1" y="0"/>
            <a:ext cx="4177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lacemats. Placemats Peruaanse manta/placemats etnische levendige  kleuren/particulieren - Etsy België">
            <a:extLst>
              <a:ext uri="{FF2B5EF4-FFF2-40B4-BE49-F238E27FC236}">
                <a16:creationId xmlns:a16="http://schemas.microsoft.com/office/drawing/2014/main" id="{0B448DF5-2D71-0627-2768-2FB8E86FA545}"/>
              </a:ext>
            </a:extLst>
          </p:cNvPr>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l="7176" t="28239" r="23203" b="66667"/>
          <a:stretch>
            <a:fillRect/>
          </a:stretch>
        </p:blipFill>
        <p:spPr bwMode="auto">
          <a:xfrm rot="5400000">
            <a:off x="8602517" y="3238501"/>
            <a:ext cx="6857999" cy="380999"/>
          </a:xfrm>
          <a:prstGeom prst="rect">
            <a:avLst/>
          </a:prstGeom>
          <a:noFill/>
          <a:extLst>
            <a:ext uri="{909E8E84-426E-40DD-AFC4-6F175D3DCCD1}">
              <a14:hiddenFill xmlns:a14="http://schemas.microsoft.com/office/drawing/2010/main">
                <a:solidFill>
                  <a:srgbClr val="FFFFFF"/>
                </a:solidFill>
              </a14:hiddenFill>
            </a:ext>
          </a:extLst>
        </p:spPr>
      </p:pic>
      <p:sp>
        <p:nvSpPr>
          <p:cNvPr id="19" name="Flecha: pentágono 18">
            <a:extLst>
              <a:ext uri="{FF2B5EF4-FFF2-40B4-BE49-F238E27FC236}">
                <a16:creationId xmlns:a16="http://schemas.microsoft.com/office/drawing/2014/main" id="{82E829CE-D427-3E4F-6673-661749FBC27C}"/>
              </a:ext>
            </a:extLst>
          </p:cNvPr>
          <p:cNvSpPr/>
          <p:nvPr userDrawn="1"/>
        </p:nvSpPr>
        <p:spPr>
          <a:xfrm>
            <a:off x="813765" y="872284"/>
            <a:ext cx="7457779" cy="468616"/>
          </a:xfrm>
          <a:prstGeom prst="homePlat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s-ES" sz="1600" b="1" dirty="0">
                <a:latin typeface="Franklin Gothic Medium Cond" panose="020B0606030402020204" pitchFamily="34" charset="0"/>
              </a:rPr>
              <a:t>III CONGRESO INTERNACIONAL DE INVESTIGACIÓN CIENTÍFICA MULTIDISCIPLINARIA: </a:t>
            </a:r>
          </a:p>
          <a:p>
            <a:pPr algn="ctr"/>
            <a:r>
              <a:rPr lang="es-ES" sz="1600" b="1" dirty="0">
                <a:latin typeface="Franklin Gothic Medium Cond" panose="020B0606030402020204" pitchFamily="34" charset="0"/>
              </a:rPr>
              <a:t>INNOVACIÓN, CIENCIA Y DESARROLLO SOSTENIBLE PARA LA TRANSFORMACIÓN SOCIAL</a:t>
            </a:r>
            <a:endParaRPr lang="es-PE" sz="1600" b="1" dirty="0">
              <a:latin typeface="Franklin Gothic Medium Cond" panose="020B0606030402020204" pitchFamily="34" charset="0"/>
            </a:endParaRPr>
          </a:p>
        </p:txBody>
      </p:sp>
      <p:sp>
        <p:nvSpPr>
          <p:cNvPr id="20" name="Flecha: cheurón 19">
            <a:extLst>
              <a:ext uri="{FF2B5EF4-FFF2-40B4-BE49-F238E27FC236}">
                <a16:creationId xmlns:a16="http://schemas.microsoft.com/office/drawing/2014/main" id="{52667E10-80EB-DF05-0773-9F3117B9C18B}"/>
              </a:ext>
            </a:extLst>
          </p:cNvPr>
          <p:cNvSpPr/>
          <p:nvPr userDrawn="1"/>
        </p:nvSpPr>
        <p:spPr>
          <a:xfrm>
            <a:off x="8128931" y="872284"/>
            <a:ext cx="1688391" cy="468616"/>
          </a:xfrm>
          <a:prstGeom prst="chevron">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300" dirty="0">
                <a:solidFill>
                  <a:schemeClr val="tx1"/>
                </a:solidFill>
                <a:latin typeface="Arial Black" panose="020B0A04020102020204" pitchFamily="34" charset="0"/>
              </a:rPr>
              <a:t>14, 15 y 16</a:t>
            </a:r>
          </a:p>
          <a:p>
            <a:pPr algn="ctr"/>
            <a:r>
              <a:rPr lang="es-ES" sz="1300" dirty="0">
                <a:solidFill>
                  <a:schemeClr val="tx1"/>
                </a:solidFill>
                <a:latin typeface="Arial Black" panose="020B0A04020102020204" pitchFamily="34" charset="0"/>
              </a:rPr>
              <a:t>OCTUBRE</a:t>
            </a:r>
            <a:endParaRPr lang="es-PE" sz="1300" dirty="0">
              <a:solidFill>
                <a:schemeClr val="tx1"/>
              </a:solidFill>
              <a:latin typeface="Arial Black" panose="020B0A04020102020204" pitchFamily="34" charset="0"/>
            </a:endParaRPr>
          </a:p>
        </p:txBody>
      </p:sp>
      <p:sp>
        <p:nvSpPr>
          <p:cNvPr id="21" name="Flecha: cheurón 20">
            <a:extLst>
              <a:ext uri="{FF2B5EF4-FFF2-40B4-BE49-F238E27FC236}">
                <a16:creationId xmlns:a16="http://schemas.microsoft.com/office/drawing/2014/main" id="{62DF4B93-17FA-7CE3-3123-116EF0284B50}"/>
              </a:ext>
            </a:extLst>
          </p:cNvPr>
          <p:cNvSpPr/>
          <p:nvPr userDrawn="1"/>
        </p:nvSpPr>
        <p:spPr>
          <a:xfrm>
            <a:off x="9657959" y="872284"/>
            <a:ext cx="1688391" cy="468616"/>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dirty="0">
                <a:solidFill>
                  <a:schemeClr val="bg1"/>
                </a:solidFill>
                <a:latin typeface="Arial Black" panose="020B0A04020102020204" pitchFamily="34" charset="0"/>
              </a:rPr>
              <a:t>2026</a:t>
            </a:r>
            <a:endParaRPr lang="es-PE" sz="2800" dirty="0">
              <a:solidFill>
                <a:schemeClr val="bg1"/>
              </a:solidFill>
              <a:latin typeface="Arial Black" panose="020B0A04020102020204" pitchFamily="34" charset="0"/>
            </a:endParaRPr>
          </a:p>
        </p:txBody>
      </p:sp>
      <p:pic>
        <p:nvPicPr>
          <p:cNvPr id="15" name="Imagen 14">
            <a:extLst>
              <a:ext uri="{FF2B5EF4-FFF2-40B4-BE49-F238E27FC236}">
                <a16:creationId xmlns:a16="http://schemas.microsoft.com/office/drawing/2014/main" id="{2F11D7BA-AF20-36A6-D8C2-39D2D9783A13}"/>
              </a:ext>
            </a:extLst>
          </p:cNvPr>
          <p:cNvPicPr>
            <a:picLocks noChangeAspect="1"/>
          </p:cNvPicPr>
          <p:nvPr userDrawn="1"/>
        </p:nvPicPr>
        <p:blipFill>
          <a:blip r:embed="rId22">
            <a:extLst>
              <a:ext uri="{28A0092B-C50C-407E-A947-70E740481C1C}">
                <a14:useLocalDpi xmlns:a14="http://schemas.microsoft.com/office/drawing/2010/main" val="0"/>
              </a:ext>
            </a:extLst>
          </a:blip>
          <a:srcRect l="6235" t="24159" r="6743" b="26159"/>
          <a:stretch>
            <a:fillRect/>
          </a:stretch>
        </p:blipFill>
        <p:spPr>
          <a:xfrm>
            <a:off x="9746398" y="101985"/>
            <a:ext cx="1602297" cy="646799"/>
          </a:xfrm>
          <a:prstGeom prst="rect">
            <a:avLst/>
          </a:prstGeom>
        </p:spPr>
      </p:pic>
      <p:pic>
        <p:nvPicPr>
          <p:cNvPr id="17" name="Imagen 16">
            <a:extLst>
              <a:ext uri="{FF2B5EF4-FFF2-40B4-BE49-F238E27FC236}">
                <a16:creationId xmlns:a16="http://schemas.microsoft.com/office/drawing/2014/main" id="{3A5F73ED-C4C0-8F58-3D2B-A62AE5D5B1BF}"/>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8947287" y="142652"/>
            <a:ext cx="574218" cy="610561"/>
          </a:xfrm>
          <a:prstGeom prst="rect">
            <a:avLst/>
          </a:prstGeom>
        </p:spPr>
      </p:pic>
    </p:spTree>
    <p:extLst>
      <p:ext uri="{BB962C8B-B14F-4D97-AF65-F5344CB8AC3E}">
        <p14:creationId xmlns:p14="http://schemas.microsoft.com/office/powerpoint/2010/main" val="1515839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6E84BD74-CF84-5BB6-C054-3A9A8251A1AC}"/>
              </a:ext>
            </a:extLst>
          </p:cNvPr>
          <p:cNvSpPr>
            <a:spLocks noGrp="1"/>
          </p:cNvSpPr>
          <p:nvPr>
            <p:ph type="subTitle" idx="1"/>
          </p:nvPr>
        </p:nvSpPr>
        <p:spPr>
          <a:xfrm>
            <a:off x="838198" y="2696941"/>
            <a:ext cx="10515600" cy="1464118"/>
          </a:xfrm>
        </p:spPr>
        <p:txBody>
          <a:bodyPr/>
          <a:lstStyle/>
          <a:p>
            <a:r>
              <a:rPr lang="es-PE" b="1" dirty="0">
                <a:solidFill>
                  <a:srgbClr val="000000"/>
                </a:solidFill>
                <a:latin typeface="Poppins Bold"/>
                <a:ea typeface="Poppins Bold"/>
                <a:cs typeface="Poppins Bold"/>
                <a:sym typeface="Poppins Bold"/>
              </a:rPr>
              <a:t>EXPERIENCIAS PEDAGÓGICAS ENTORNO AL PENSAMIENTO CRÍTICO: UN ESTUDIO CUALITATIVO CON DOCENTES DE EDUCACIÓN PRIMARIA EN CONTEXTO URBANO – 2025.</a:t>
            </a:r>
          </a:p>
          <a:p>
            <a:endParaRPr lang="es-PE" b="1" dirty="0"/>
          </a:p>
        </p:txBody>
      </p:sp>
      <p:sp>
        <p:nvSpPr>
          <p:cNvPr id="7" name="TextBox 17">
            <a:extLst>
              <a:ext uri="{FF2B5EF4-FFF2-40B4-BE49-F238E27FC236}">
                <a16:creationId xmlns:a16="http://schemas.microsoft.com/office/drawing/2014/main" id="{D54C4AEF-E704-7B45-381E-BF1D7A4D54CA}"/>
              </a:ext>
            </a:extLst>
          </p:cNvPr>
          <p:cNvSpPr txBox="1"/>
          <p:nvPr/>
        </p:nvSpPr>
        <p:spPr>
          <a:xfrm>
            <a:off x="3528034" y="4493792"/>
            <a:ext cx="5135927" cy="1464119"/>
          </a:xfrm>
          <a:prstGeom prst="rect">
            <a:avLst/>
          </a:prstGeom>
        </p:spPr>
        <p:txBody>
          <a:bodyPr wrap="square" lIns="0" tIns="0" rIns="0" bIns="0" rtlCol="0" anchor="t">
            <a:spAutoFit/>
          </a:bodyPr>
          <a:lstStyle/>
          <a:p>
            <a:pPr marL="0" lvl="0" indent="0" algn="ctr">
              <a:lnSpc>
                <a:spcPts val="3931"/>
              </a:lnSpc>
            </a:pPr>
            <a:r>
              <a:rPr lang="es-PE" sz="2472" b="1" noProof="0" dirty="0">
                <a:solidFill>
                  <a:srgbClr val="000000"/>
                </a:solidFill>
                <a:latin typeface="Poppins Bold"/>
                <a:ea typeface="Poppins Bold"/>
                <a:cs typeface="Poppins Bold"/>
                <a:sym typeface="Poppins Bold"/>
              </a:rPr>
              <a:t>Presentado por:</a:t>
            </a:r>
          </a:p>
          <a:p>
            <a:pPr marL="0" lvl="0" indent="0" algn="ctr">
              <a:lnSpc>
                <a:spcPts val="3931"/>
              </a:lnSpc>
            </a:pPr>
            <a:r>
              <a:rPr lang="es-PE" sz="2472" b="1" noProof="0" dirty="0">
                <a:solidFill>
                  <a:srgbClr val="000000"/>
                </a:solidFill>
                <a:latin typeface="Poppins Bold"/>
                <a:ea typeface="Poppins Bold"/>
                <a:cs typeface="Poppins Bold"/>
                <a:sym typeface="Poppins Bold"/>
              </a:rPr>
              <a:t>Judith Cárdenas Flores</a:t>
            </a:r>
          </a:p>
          <a:p>
            <a:pPr marL="0" lvl="0" indent="0" algn="ctr">
              <a:lnSpc>
                <a:spcPts val="3931"/>
              </a:lnSpc>
            </a:pPr>
            <a:r>
              <a:rPr lang="es-PE" sz="2472" b="1" noProof="0" dirty="0">
                <a:solidFill>
                  <a:srgbClr val="000000"/>
                </a:solidFill>
                <a:latin typeface="Poppins Bold"/>
                <a:ea typeface="Poppins Bold"/>
                <a:cs typeface="Poppins Bold"/>
                <a:sym typeface="Poppins Bold"/>
              </a:rPr>
              <a:t>Norma Quispe Rojas</a:t>
            </a:r>
          </a:p>
        </p:txBody>
      </p:sp>
      <p:sp>
        <p:nvSpPr>
          <p:cNvPr id="8" name="TextBox 12">
            <a:extLst>
              <a:ext uri="{FF2B5EF4-FFF2-40B4-BE49-F238E27FC236}">
                <a16:creationId xmlns:a16="http://schemas.microsoft.com/office/drawing/2014/main" id="{5C216B7D-E3D2-71E9-AA1F-C6DCA545045E}"/>
              </a:ext>
            </a:extLst>
          </p:cNvPr>
          <p:cNvSpPr txBox="1"/>
          <p:nvPr/>
        </p:nvSpPr>
        <p:spPr>
          <a:xfrm>
            <a:off x="366237" y="1440878"/>
            <a:ext cx="11825763" cy="923330"/>
          </a:xfrm>
          <a:prstGeom prst="rect">
            <a:avLst/>
          </a:prstGeom>
        </p:spPr>
        <p:txBody>
          <a:bodyPr wrap="square" lIns="0" tIns="0" rIns="0" bIns="0" rtlCol="0" anchor="t">
            <a:spAutoFit/>
          </a:bodyPr>
          <a:lstStyle/>
          <a:p>
            <a:pPr algn="ctr"/>
            <a:r>
              <a:rPr lang="es-PE" sz="2400" b="1" noProof="0" dirty="0">
                <a:solidFill>
                  <a:srgbClr val="325084"/>
                </a:solidFill>
                <a:latin typeface="Libre Baskerville Bold"/>
                <a:ea typeface="Libre Baskerville Bold"/>
                <a:cs typeface="Libre Baskerville Bold"/>
                <a:sym typeface="Libre Baskerville Bold"/>
              </a:rPr>
              <a:t>UNIVERSIDAD NACIONAL </a:t>
            </a:r>
          </a:p>
          <a:p>
            <a:pPr algn="ctr"/>
            <a:r>
              <a:rPr lang="es-PE" sz="2400" b="1" noProof="0" dirty="0">
                <a:solidFill>
                  <a:srgbClr val="FF914D"/>
                </a:solidFill>
                <a:latin typeface="Libre Baskerville Bold"/>
                <a:ea typeface="Libre Baskerville Bold"/>
                <a:cs typeface="Libre Baskerville Bold"/>
                <a:sym typeface="Libre Baskerville Bold"/>
              </a:rPr>
              <a:t>JOSÉ MARÍA ARGUEDAS</a:t>
            </a:r>
          </a:p>
          <a:p>
            <a:pPr algn="ctr"/>
            <a:endParaRPr lang="es-PE" sz="1200" noProof="0" dirty="0">
              <a:solidFill>
                <a:srgbClr val="000000"/>
              </a:solidFill>
              <a:latin typeface="Libre Baskerville"/>
              <a:ea typeface="Libre Baskerville"/>
              <a:cs typeface="Libre Baskerville"/>
              <a:sym typeface="Libre Baskerville"/>
            </a:endParaRPr>
          </a:p>
        </p:txBody>
      </p:sp>
    </p:spTree>
    <p:extLst>
      <p:ext uri="{BB962C8B-B14F-4D97-AF65-F5344CB8AC3E}">
        <p14:creationId xmlns:p14="http://schemas.microsoft.com/office/powerpoint/2010/main" val="25316285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37D3F8-BB71-85EA-2FDD-34C11919CA07}"/>
              </a:ext>
            </a:extLst>
          </p:cNvPr>
          <p:cNvSpPr>
            <a:spLocks noGrp="1"/>
          </p:cNvSpPr>
          <p:nvPr>
            <p:ph type="title"/>
          </p:nvPr>
        </p:nvSpPr>
        <p:spPr>
          <a:xfrm>
            <a:off x="838200" y="1452101"/>
            <a:ext cx="10515600" cy="776288"/>
          </a:xfrm>
        </p:spPr>
        <p:txBody>
          <a:bodyPr/>
          <a:lstStyle/>
          <a:p>
            <a:r>
              <a:rPr lang="es-PE" b="1" dirty="0"/>
              <a:t>PLANTEAMIENTO DEL PROBLEMA</a:t>
            </a:r>
          </a:p>
        </p:txBody>
      </p:sp>
      <p:sp>
        <p:nvSpPr>
          <p:cNvPr id="4" name="TextBox 22">
            <a:extLst>
              <a:ext uri="{FF2B5EF4-FFF2-40B4-BE49-F238E27FC236}">
                <a16:creationId xmlns:a16="http://schemas.microsoft.com/office/drawing/2014/main" id="{523BF585-6BAF-AD40-0F7F-24839CCE2998}"/>
              </a:ext>
            </a:extLst>
          </p:cNvPr>
          <p:cNvSpPr txBox="1"/>
          <p:nvPr/>
        </p:nvSpPr>
        <p:spPr>
          <a:xfrm>
            <a:off x="952744" y="2356142"/>
            <a:ext cx="2819400" cy="2462213"/>
          </a:xfrm>
          <a:prstGeom prst="rect">
            <a:avLst/>
          </a:prstGeom>
          <a:solidFill>
            <a:schemeClr val="accent3">
              <a:lumMod val="20000"/>
              <a:lumOff val="80000"/>
            </a:schemeClr>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just">
              <a:spcBef>
                <a:spcPct val="0"/>
              </a:spcBef>
            </a:pPr>
            <a:r>
              <a:rPr lang="es-PE" sz="1600" u="none" strike="noStrike" noProof="0" dirty="0">
                <a:solidFill>
                  <a:srgbClr val="000000"/>
                </a:solidFill>
                <a:latin typeface="Poppins"/>
                <a:ea typeface="Poppins"/>
                <a:cs typeface="Poppins"/>
                <a:sym typeface="Poppins"/>
              </a:rPr>
              <a:t>Existe el desafío de fortalecer el pensamiento crítico desde la educación básica, pese a su reconocimiento como competencia esencial para el aprendizaje permanente y la participación frente a los retos del siglo XXI (UNESCO, 2017; OCDE, 2018)</a:t>
            </a:r>
          </a:p>
        </p:txBody>
      </p:sp>
      <p:sp>
        <p:nvSpPr>
          <p:cNvPr id="5" name="TextBox 10">
            <a:extLst>
              <a:ext uri="{FF2B5EF4-FFF2-40B4-BE49-F238E27FC236}">
                <a16:creationId xmlns:a16="http://schemas.microsoft.com/office/drawing/2014/main" id="{AC5F86D4-E27D-5557-9A42-8E8CD951F13C}"/>
              </a:ext>
            </a:extLst>
          </p:cNvPr>
          <p:cNvSpPr txBox="1"/>
          <p:nvPr/>
        </p:nvSpPr>
        <p:spPr>
          <a:xfrm>
            <a:off x="4260728" y="3240580"/>
            <a:ext cx="3670543" cy="1723549"/>
          </a:xfrm>
          <a:prstGeom prst="rect">
            <a:avLst/>
          </a:prstGeom>
          <a:solidFill>
            <a:schemeClr val="accent3">
              <a:lumMod val="20000"/>
              <a:lumOff val="80000"/>
            </a:schemeClr>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s-PE" sz="1400" noProof="0" dirty="0">
                <a:solidFill>
                  <a:srgbClr val="000000"/>
                </a:solidFill>
                <a:latin typeface="Poppins"/>
                <a:ea typeface="Poppins"/>
                <a:cs typeface="Poppins"/>
                <a:sym typeface="Poppins"/>
              </a:rPr>
              <a:t>Existe una brecha entre lo establecido por el Currículo Nacional y su aplicación en las aulas, debido a limitaciones en la formación docente y en el uso de estrategias didácticas para promover el pensamiento crítico.</a:t>
            </a:r>
          </a:p>
          <a:p>
            <a:pPr algn="l"/>
            <a:r>
              <a:rPr lang="es-PE" sz="1400" noProof="0" dirty="0">
                <a:solidFill>
                  <a:srgbClr val="000000"/>
                </a:solidFill>
                <a:latin typeface="Poppins"/>
                <a:ea typeface="Poppins"/>
                <a:cs typeface="Poppins"/>
                <a:sym typeface="Poppins"/>
              </a:rPr>
              <a:t>(Delgado, 2019; Rojas &amp; Soto, 2020; López &amp; Ramos, 2020)</a:t>
            </a:r>
          </a:p>
        </p:txBody>
      </p:sp>
      <p:sp>
        <p:nvSpPr>
          <p:cNvPr id="6" name="TextBox 21">
            <a:extLst>
              <a:ext uri="{FF2B5EF4-FFF2-40B4-BE49-F238E27FC236}">
                <a16:creationId xmlns:a16="http://schemas.microsoft.com/office/drawing/2014/main" id="{01BE836B-1AAF-53B5-78B1-D56CD02E97E8}"/>
              </a:ext>
            </a:extLst>
          </p:cNvPr>
          <p:cNvSpPr txBox="1"/>
          <p:nvPr/>
        </p:nvSpPr>
        <p:spPr>
          <a:xfrm>
            <a:off x="8419855" y="3486802"/>
            <a:ext cx="3314944" cy="1231106"/>
          </a:xfrm>
          <a:prstGeom prst="rect">
            <a:avLst/>
          </a:prstGeom>
          <a:solidFill>
            <a:schemeClr val="accent3">
              <a:lumMod val="20000"/>
              <a:lumOff val="80000"/>
            </a:schemeClr>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PE" sz="1600" noProof="0" dirty="0">
                <a:solidFill>
                  <a:srgbClr val="000000"/>
                </a:solidFill>
                <a:latin typeface="Poppins"/>
                <a:ea typeface="Poppins"/>
                <a:cs typeface="Poppins"/>
                <a:sym typeface="Poppins"/>
              </a:rPr>
              <a:t>En el ámbito urbano de Andahuaylas, existen dificultades para implementar el pensamiento crítico.</a:t>
            </a:r>
          </a:p>
          <a:p>
            <a:pPr algn="l"/>
            <a:r>
              <a:rPr lang="es-PE" sz="1600" noProof="0" dirty="0">
                <a:solidFill>
                  <a:srgbClr val="000000"/>
                </a:solidFill>
                <a:latin typeface="Poppins"/>
                <a:ea typeface="Poppins"/>
                <a:cs typeface="Poppins"/>
                <a:sym typeface="Poppins"/>
              </a:rPr>
              <a:t>(UGEL Andahuaylas, 2024)</a:t>
            </a:r>
          </a:p>
        </p:txBody>
      </p:sp>
      <p:sp>
        <p:nvSpPr>
          <p:cNvPr id="7" name="TextBox 23">
            <a:extLst>
              <a:ext uri="{FF2B5EF4-FFF2-40B4-BE49-F238E27FC236}">
                <a16:creationId xmlns:a16="http://schemas.microsoft.com/office/drawing/2014/main" id="{E4EAA1F6-C01D-4520-6389-1C5321E3D412}"/>
              </a:ext>
            </a:extLst>
          </p:cNvPr>
          <p:cNvSpPr txBox="1"/>
          <p:nvPr/>
        </p:nvSpPr>
        <p:spPr>
          <a:xfrm>
            <a:off x="838200" y="5749703"/>
            <a:ext cx="11176972" cy="646331"/>
          </a:xfrm>
          <a:prstGeom prst="rect">
            <a:avLst/>
          </a:prstGeom>
          <a:solidFill>
            <a:schemeClr val="accent3">
              <a:lumMod val="20000"/>
              <a:lumOff val="80000"/>
            </a:schemeClr>
          </a:solidFill>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s-PE" sz="1400" b="1" noProof="0" dirty="0">
                <a:solidFill>
                  <a:srgbClr val="000000"/>
                </a:solidFill>
                <a:latin typeface="Poppins Bold"/>
                <a:ea typeface="Poppins Bold"/>
                <a:cs typeface="Poppins Bold"/>
                <a:sym typeface="Poppins Bold"/>
              </a:rPr>
              <a:t>¿Cómo se manifiestan y desarrollan las experiencias pedagógicas entorno al pensamiento crítico en docentes de educación primaria que laboran en contextos urbanos de Andahuaylas durante el año 2025?</a:t>
            </a:r>
          </a:p>
          <a:p>
            <a:pPr algn="l"/>
            <a:endParaRPr lang="es-PE" sz="1400" b="1" noProof="0" dirty="0">
              <a:solidFill>
                <a:srgbClr val="000000"/>
              </a:solidFill>
              <a:latin typeface="Poppins Bold"/>
              <a:ea typeface="Poppins Bold"/>
              <a:cs typeface="Poppins Bold"/>
              <a:sym typeface="Poppins Bold"/>
            </a:endParaRPr>
          </a:p>
        </p:txBody>
      </p:sp>
    </p:spTree>
    <p:extLst>
      <p:ext uri="{BB962C8B-B14F-4D97-AF65-F5344CB8AC3E}">
        <p14:creationId xmlns:p14="http://schemas.microsoft.com/office/powerpoint/2010/main" val="41015552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10">
            <a:extLst>
              <a:ext uri="{FF2B5EF4-FFF2-40B4-BE49-F238E27FC236}">
                <a16:creationId xmlns:a16="http://schemas.microsoft.com/office/drawing/2014/main" id="{3C908D29-105C-D160-CF50-9F3AB138981B}"/>
              </a:ext>
            </a:extLst>
          </p:cNvPr>
          <p:cNvSpPr txBox="1"/>
          <p:nvPr/>
        </p:nvSpPr>
        <p:spPr>
          <a:xfrm>
            <a:off x="838200" y="2339008"/>
            <a:ext cx="10109200" cy="403187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a:buNone/>
            </a:pPr>
            <a:r>
              <a:rPr lang="es-ES" sz="1600" b="0" i="0" dirty="0">
                <a:solidFill>
                  <a:srgbClr val="000000"/>
                </a:solidFill>
                <a:effectLst/>
                <a:latin typeface="Poppins" panose="00000500000000000000" pitchFamily="2" charset="0"/>
                <a:cs typeface="Poppins" panose="00000500000000000000" pitchFamily="2" charset="0"/>
              </a:rPr>
              <a:t>Comprender cómo se manifiestan y desarrollan las experiencias pedagógicas en torno al pensamiento crítico en docentes de educación primaria que laboran en contextos urbanos de Andahuaylas durante el año 2025.</a:t>
            </a:r>
          </a:p>
          <a:p>
            <a:pPr algn="ctr" rtl="0">
              <a:buNone/>
            </a:pPr>
            <a:endParaRPr lang="es-ES" sz="1600" dirty="0">
              <a:effectLst/>
              <a:latin typeface="Poppins" panose="00000500000000000000" pitchFamily="2" charset="0"/>
              <a:cs typeface="Poppins" panose="00000500000000000000" pitchFamily="2" charset="0"/>
            </a:endParaRPr>
          </a:p>
          <a:p>
            <a:pPr marL="457200" indent="-457200" algn="just" rtl="0">
              <a:buFont typeface="Arial" panose="020B0604020202020204" pitchFamily="34" charset="0"/>
              <a:buChar char="•"/>
            </a:pPr>
            <a:r>
              <a:rPr lang="es-ES" sz="1600" b="0" i="0" dirty="0">
                <a:solidFill>
                  <a:srgbClr val="000000"/>
                </a:solidFill>
                <a:effectLst/>
                <a:latin typeface="Poppins" panose="00000500000000000000" pitchFamily="2" charset="0"/>
                <a:cs typeface="Poppins" panose="00000500000000000000" pitchFamily="2" charset="0"/>
              </a:rPr>
              <a:t>Identificar las concepciones que tienen los docentes de educación primaria sobre el pensamiento crítico en el aprendizaje de los estudiantes en el contexto urbano de Andahuaylas.</a:t>
            </a:r>
            <a:endParaRPr lang="es-ES" sz="1600" dirty="0">
              <a:effectLst/>
              <a:latin typeface="Poppins" panose="00000500000000000000" pitchFamily="2" charset="0"/>
              <a:cs typeface="Poppins" panose="00000500000000000000" pitchFamily="2" charset="0"/>
            </a:endParaRPr>
          </a:p>
          <a:p>
            <a:pPr marL="457200" indent="-457200" algn="just" rtl="0">
              <a:buFont typeface="Arial" panose="020B0604020202020204" pitchFamily="34" charset="0"/>
              <a:buChar char="•"/>
            </a:pPr>
            <a:r>
              <a:rPr lang="es-ES" sz="1600" b="0" i="0" dirty="0">
                <a:solidFill>
                  <a:srgbClr val="000000"/>
                </a:solidFill>
                <a:effectLst/>
                <a:latin typeface="Poppins" panose="00000500000000000000" pitchFamily="2" charset="0"/>
                <a:cs typeface="Poppins" panose="00000500000000000000" pitchFamily="2" charset="0"/>
              </a:rPr>
              <a:t>Describir las estrategias pedagógicas que implementan los docentes de educación primaria para fomentar el pensamiento crítico en sus estudiantes en el contexto urbano de Andahuaylas.</a:t>
            </a:r>
            <a:endParaRPr lang="es-ES" sz="1600" dirty="0">
              <a:effectLst/>
              <a:latin typeface="Poppins" panose="00000500000000000000" pitchFamily="2" charset="0"/>
              <a:cs typeface="Poppins" panose="00000500000000000000" pitchFamily="2" charset="0"/>
            </a:endParaRPr>
          </a:p>
          <a:p>
            <a:pPr marL="457200" indent="-457200" algn="just" rtl="0">
              <a:buFont typeface="Arial" panose="020B0604020202020204" pitchFamily="34" charset="0"/>
              <a:buChar char="•"/>
            </a:pPr>
            <a:r>
              <a:rPr lang="es-ES" sz="1600" b="0" i="0" dirty="0">
                <a:solidFill>
                  <a:srgbClr val="000000"/>
                </a:solidFill>
                <a:effectLst/>
                <a:latin typeface="Poppins" panose="00000500000000000000" pitchFamily="2" charset="0"/>
                <a:cs typeface="Poppins" panose="00000500000000000000" pitchFamily="2" charset="0"/>
              </a:rPr>
              <a:t>Analizar los factores que facilitan u obstaculizan la integración del pensamiento crítico en las prácticas pedagógicas de los docentes de educación primaria en el contexto urbano de Andahuaylas.</a:t>
            </a:r>
            <a:endParaRPr lang="es-ES" sz="1600" dirty="0">
              <a:effectLst/>
              <a:latin typeface="Poppins" panose="00000500000000000000" pitchFamily="2" charset="0"/>
              <a:cs typeface="Poppins" panose="00000500000000000000" pitchFamily="2" charset="0"/>
            </a:endParaRPr>
          </a:p>
          <a:p>
            <a:pPr marL="457200" indent="-457200" algn="just" rtl="0">
              <a:buFont typeface="Arial" panose="020B0604020202020204" pitchFamily="34" charset="0"/>
              <a:buChar char="•"/>
            </a:pPr>
            <a:r>
              <a:rPr lang="es-ES" sz="1600" b="0" i="0" dirty="0">
                <a:solidFill>
                  <a:srgbClr val="000000"/>
                </a:solidFill>
                <a:effectLst/>
                <a:latin typeface="Poppins" panose="00000500000000000000" pitchFamily="2" charset="0"/>
                <a:cs typeface="Poppins" panose="00000500000000000000" pitchFamily="2" charset="0"/>
              </a:rPr>
              <a:t>Determinar las necesidades de formación y apoyo que identifican los docentes de educación primaria para mejorar el fomento del pensamiento crítico en sus aulas en el contexto urbano de Andahuaylas.</a:t>
            </a:r>
            <a:endParaRPr lang="es-ES" dirty="0">
              <a:effectLst/>
              <a:latin typeface="Poppins" panose="00000500000000000000" pitchFamily="2" charset="0"/>
              <a:cs typeface="Poppins" panose="00000500000000000000" pitchFamily="2" charset="0"/>
            </a:endParaRPr>
          </a:p>
        </p:txBody>
      </p:sp>
      <p:sp>
        <p:nvSpPr>
          <p:cNvPr id="2" name="Título 1">
            <a:extLst>
              <a:ext uri="{FF2B5EF4-FFF2-40B4-BE49-F238E27FC236}">
                <a16:creationId xmlns:a16="http://schemas.microsoft.com/office/drawing/2014/main" id="{E4735C9F-509B-DB5D-3643-D560578F6E4F}"/>
              </a:ext>
            </a:extLst>
          </p:cNvPr>
          <p:cNvSpPr>
            <a:spLocks noGrp="1"/>
          </p:cNvSpPr>
          <p:nvPr>
            <p:ph type="title"/>
          </p:nvPr>
        </p:nvSpPr>
        <p:spPr>
          <a:xfrm>
            <a:off x="838200" y="1271172"/>
            <a:ext cx="10515600" cy="776288"/>
          </a:xfrm>
        </p:spPr>
        <p:txBody>
          <a:bodyPr>
            <a:noAutofit/>
          </a:bodyPr>
          <a:lstStyle/>
          <a:p>
            <a:r>
              <a:rPr lang="es-PE" sz="3600" b="1" dirty="0"/>
              <a:t>OBJETIVOS DE INVESTIGACIÓN </a:t>
            </a:r>
          </a:p>
        </p:txBody>
      </p:sp>
    </p:spTree>
    <p:extLst>
      <p:ext uri="{BB962C8B-B14F-4D97-AF65-F5344CB8AC3E}">
        <p14:creationId xmlns:p14="http://schemas.microsoft.com/office/powerpoint/2010/main" val="770868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299713-55B0-735E-F6E9-90E1590052CA}"/>
              </a:ext>
            </a:extLst>
          </p:cNvPr>
          <p:cNvSpPr>
            <a:spLocks noGrp="1"/>
          </p:cNvSpPr>
          <p:nvPr>
            <p:ph type="title"/>
          </p:nvPr>
        </p:nvSpPr>
        <p:spPr>
          <a:xfrm>
            <a:off x="838200" y="1284433"/>
            <a:ext cx="10515600" cy="742732"/>
          </a:xfrm>
        </p:spPr>
        <p:txBody>
          <a:bodyPr/>
          <a:lstStyle/>
          <a:p>
            <a:pPr algn="ctr"/>
            <a:r>
              <a:rPr lang="es-PE" b="1" dirty="0"/>
              <a:t>ANTECEDENTES  </a:t>
            </a:r>
          </a:p>
        </p:txBody>
      </p:sp>
      <p:pic>
        <p:nvPicPr>
          <p:cNvPr id="4" name="Imagen 3">
            <a:extLst>
              <a:ext uri="{FF2B5EF4-FFF2-40B4-BE49-F238E27FC236}">
                <a16:creationId xmlns:a16="http://schemas.microsoft.com/office/drawing/2014/main" id="{62CEED89-30C0-D681-B0DF-CC17B8491966}"/>
              </a:ext>
            </a:extLst>
          </p:cNvPr>
          <p:cNvPicPr>
            <a:picLocks noChangeAspect="1"/>
          </p:cNvPicPr>
          <p:nvPr/>
        </p:nvPicPr>
        <p:blipFill>
          <a:blip r:embed="rId3"/>
          <a:stretch>
            <a:fillRect/>
          </a:stretch>
        </p:blipFill>
        <p:spPr>
          <a:xfrm>
            <a:off x="838199" y="1859957"/>
            <a:ext cx="10700657" cy="4998043"/>
          </a:xfrm>
          <a:prstGeom prst="rect">
            <a:avLst/>
          </a:prstGeom>
        </p:spPr>
      </p:pic>
    </p:spTree>
    <p:extLst>
      <p:ext uri="{BB962C8B-B14F-4D97-AF65-F5344CB8AC3E}">
        <p14:creationId xmlns:p14="http://schemas.microsoft.com/office/powerpoint/2010/main" val="18199435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C5FC762-1E44-B9A6-E6BB-291A3EE9E2A8}"/>
              </a:ext>
            </a:extLst>
          </p:cNvPr>
          <p:cNvPicPr>
            <a:picLocks noChangeAspect="1"/>
          </p:cNvPicPr>
          <p:nvPr/>
        </p:nvPicPr>
        <p:blipFill>
          <a:blip r:embed="rId2"/>
          <a:stretch>
            <a:fillRect/>
          </a:stretch>
        </p:blipFill>
        <p:spPr>
          <a:xfrm>
            <a:off x="1704975" y="1703387"/>
            <a:ext cx="8782050" cy="4162425"/>
          </a:xfrm>
          <a:prstGeom prst="rect">
            <a:avLst/>
          </a:prstGeom>
        </p:spPr>
      </p:pic>
    </p:spTree>
    <p:extLst>
      <p:ext uri="{BB962C8B-B14F-4D97-AF65-F5344CB8AC3E}">
        <p14:creationId xmlns:p14="http://schemas.microsoft.com/office/powerpoint/2010/main" val="1112835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E561F-CA2D-5E05-F599-2333CCE8040B}"/>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D80B549E-C7E4-1421-282D-04A7E8ED61C9}"/>
              </a:ext>
            </a:extLst>
          </p:cNvPr>
          <p:cNvPicPr>
            <a:picLocks noChangeAspect="1"/>
          </p:cNvPicPr>
          <p:nvPr/>
        </p:nvPicPr>
        <p:blipFill>
          <a:blip r:embed="rId2"/>
          <a:stretch>
            <a:fillRect/>
          </a:stretch>
        </p:blipFill>
        <p:spPr>
          <a:xfrm>
            <a:off x="1226654" y="1581352"/>
            <a:ext cx="9322076" cy="5137500"/>
          </a:xfrm>
          <a:prstGeom prst="rect">
            <a:avLst/>
          </a:prstGeom>
        </p:spPr>
      </p:pic>
    </p:spTree>
    <p:extLst>
      <p:ext uri="{BB962C8B-B14F-4D97-AF65-F5344CB8AC3E}">
        <p14:creationId xmlns:p14="http://schemas.microsoft.com/office/powerpoint/2010/main" val="2933487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123BAC0-20E1-580A-ACDE-C48993E6D8C2}"/>
              </a:ext>
            </a:extLst>
          </p:cNvPr>
          <p:cNvPicPr>
            <a:picLocks noChangeAspect="1"/>
          </p:cNvPicPr>
          <p:nvPr/>
        </p:nvPicPr>
        <p:blipFill>
          <a:blip r:embed="rId2"/>
          <a:stretch>
            <a:fillRect/>
          </a:stretch>
        </p:blipFill>
        <p:spPr>
          <a:xfrm>
            <a:off x="844308" y="1457901"/>
            <a:ext cx="10503383" cy="5268614"/>
          </a:xfrm>
          <a:prstGeom prst="rect">
            <a:avLst/>
          </a:prstGeom>
        </p:spPr>
      </p:pic>
    </p:spTree>
    <p:extLst>
      <p:ext uri="{BB962C8B-B14F-4D97-AF65-F5344CB8AC3E}">
        <p14:creationId xmlns:p14="http://schemas.microsoft.com/office/powerpoint/2010/main" val="3896739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74C84C-C309-79FB-CFA7-B127605FEC80}"/>
              </a:ext>
            </a:extLst>
          </p:cNvPr>
          <p:cNvSpPr>
            <a:spLocks noGrp="1"/>
          </p:cNvSpPr>
          <p:nvPr>
            <p:ph type="title"/>
          </p:nvPr>
        </p:nvSpPr>
        <p:spPr>
          <a:xfrm>
            <a:off x="944171" y="1259954"/>
            <a:ext cx="10515600" cy="742732"/>
          </a:xfrm>
        </p:spPr>
        <p:txBody>
          <a:bodyPr/>
          <a:lstStyle/>
          <a:p>
            <a:pPr algn="ctr"/>
            <a:r>
              <a:rPr lang="es-PE" b="1" dirty="0"/>
              <a:t>RESULTADOS</a:t>
            </a:r>
          </a:p>
        </p:txBody>
      </p:sp>
      <p:graphicFrame>
        <p:nvGraphicFramePr>
          <p:cNvPr id="3" name="Tabla 2">
            <a:extLst>
              <a:ext uri="{FF2B5EF4-FFF2-40B4-BE49-F238E27FC236}">
                <a16:creationId xmlns:a16="http://schemas.microsoft.com/office/drawing/2014/main" id="{2AF95996-E6B1-4EC1-24CE-EF2ACE20E957}"/>
              </a:ext>
            </a:extLst>
          </p:cNvPr>
          <p:cNvGraphicFramePr>
            <a:graphicFrameLocks noGrp="1"/>
          </p:cNvGraphicFramePr>
          <p:nvPr>
            <p:extLst>
              <p:ext uri="{D42A27DB-BD31-4B8C-83A1-F6EECF244321}">
                <p14:modId xmlns:p14="http://schemas.microsoft.com/office/powerpoint/2010/main" val="1215867331"/>
              </p:ext>
            </p:extLst>
          </p:nvPr>
        </p:nvGraphicFramePr>
        <p:xfrm>
          <a:off x="648929" y="2002686"/>
          <a:ext cx="10598901" cy="4223400"/>
        </p:xfrm>
        <a:graphic>
          <a:graphicData uri="http://schemas.openxmlformats.org/drawingml/2006/table">
            <a:tbl>
              <a:tblPr/>
              <a:tblGrid>
                <a:gridCol w="1334547">
                  <a:extLst>
                    <a:ext uri="{9D8B030D-6E8A-4147-A177-3AD203B41FA5}">
                      <a16:colId xmlns:a16="http://schemas.microsoft.com/office/drawing/2014/main" val="3749843183"/>
                    </a:ext>
                  </a:extLst>
                </a:gridCol>
                <a:gridCol w="2062138">
                  <a:extLst>
                    <a:ext uri="{9D8B030D-6E8A-4147-A177-3AD203B41FA5}">
                      <a16:colId xmlns:a16="http://schemas.microsoft.com/office/drawing/2014/main" val="2601990146"/>
                    </a:ext>
                  </a:extLst>
                </a:gridCol>
                <a:gridCol w="2202379">
                  <a:extLst>
                    <a:ext uri="{9D8B030D-6E8A-4147-A177-3AD203B41FA5}">
                      <a16:colId xmlns:a16="http://schemas.microsoft.com/office/drawing/2014/main" val="403529138"/>
                    </a:ext>
                  </a:extLst>
                </a:gridCol>
                <a:gridCol w="2537523">
                  <a:extLst>
                    <a:ext uri="{9D8B030D-6E8A-4147-A177-3AD203B41FA5}">
                      <a16:colId xmlns:a16="http://schemas.microsoft.com/office/drawing/2014/main" val="127398372"/>
                    </a:ext>
                  </a:extLst>
                </a:gridCol>
                <a:gridCol w="2462314">
                  <a:extLst>
                    <a:ext uri="{9D8B030D-6E8A-4147-A177-3AD203B41FA5}">
                      <a16:colId xmlns:a16="http://schemas.microsoft.com/office/drawing/2014/main" val="4251919492"/>
                    </a:ext>
                  </a:extLst>
                </a:gridCol>
              </a:tblGrid>
              <a:tr h="2161097">
                <a:tc>
                  <a:txBody>
                    <a:bodyPr/>
                    <a:lstStyle/>
                    <a:p>
                      <a:pPr algn="l">
                        <a:buNone/>
                      </a:pPr>
                      <a:r>
                        <a:rPr lang="es-PE" sz="1400" b="1" dirty="0">
                          <a:effectLst/>
                        </a:rPr>
                        <a:t>Participantes</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168275" indent="0" algn="l">
                        <a:buNone/>
                      </a:pPr>
                      <a:r>
                        <a:rPr lang="es-ES" sz="1400" b="1" i="0" dirty="0">
                          <a:solidFill>
                            <a:srgbClr val="000000"/>
                          </a:solidFill>
                          <a:effectLst/>
                          <a:latin typeface="Poppins" panose="00000500000000000000" pitchFamily="2" charset="0"/>
                          <a:cs typeface="Poppins" panose="00000500000000000000" pitchFamily="2" charset="0"/>
                        </a:rPr>
                        <a:t>Identificar las concepciones que tienen los docentes de educación primaria sobre el pensamiento crítico…</a:t>
                      </a:r>
                      <a:endParaRPr lang="es-PE" sz="1400" b="1" dirty="0">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265113" marR="0" lvl="0" indent="0" algn="l" defTabSz="914400" rtl="0" eaLnBrk="1" fontAlgn="auto" latinLnBrk="0" hangingPunct="1">
                        <a:lnSpc>
                          <a:spcPct val="100000"/>
                        </a:lnSpc>
                        <a:spcBef>
                          <a:spcPts val="0"/>
                        </a:spcBef>
                        <a:spcAft>
                          <a:spcPts val="0"/>
                        </a:spcAft>
                        <a:buClrTx/>
                        <a:buSzTx/>
                        <a:buFontTx/>
                        <a:buNone/>
                        <a:tabLst/>
                        <a:defRPr/>
                      </a:pPr>
                      <a:r>
                        <a:rPr lang="es-ES" sz="1400" b="1" i="0" dirty="0">
                          <a:solidFill>
                            <a:srgbClr val="000000"/>
                          </a:solidFill>
                          <a:effectLst/>
                          <a:latin typeface="Poppins" panose="00000500000000000000" pitchFamily="2" charset="0"/>
                          <a:cs typeface="Poppins" panose="00000500000000000000" pitchFamily="2" charset="0"/>
                        </a:rPr>
                        <a:t>Describir las estrategias pedagógicas que implementan los docentes de educación primaria para fomentar el pensamiento crítico… </a:t>
                      </a:r>
                      <a:endParaRPr lang="es-PE" sz="1400" b="1" dirty="0">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265113" marR="0" lvl="0" indent="0" algn="l" defTabSz="914400" rtl="0" eaLnBrk="1" fontAlgn="auto" latinLnBrk="0" hangingPunct="1">
                        <a:lnSpc>
                          <a:spcPct val="100000"/>
                        </a:lnSpc>
                        <a:spcBef>
                          <a:spcPts val="0"/>
                        </a:spcBef>
                        <a:spcAft>
                          <a:spcPts val="0"/>
                        </a:spcAft>
                        <a:buClrTx/>
                        <a:buSzTx/>
                        <a:buFontTx/>
                        <a:buNone/>
                        <a:tabLst/>
                        <a:defRPr/>
                      </a:pPr>
                      <a:r>
                        <a:rPr lang="es-ES" sz="1400" b="1" i="0" dirty="0">
                          <a:solidFill>
                            <a:srgbClr val="000000"/>
                          </a:solidFill>
                          <a:effectLst/>
                          <a:latin typeface="Poppins" panose="00000500000000000000" pitchFamily="2" charset="0"/>
                          <a:cs typeface="Poppins" panose="00000500000000000000" pitchFamily="2" charset="0"/>
                        </a:rPr>
                        <a:t>Analizar los factores que facilitan u obstaculizan la integración del pensamiento crítico en las prácticas pedagógicas …</a:t>
                      </a:r>
                      <a:endParaRPr lang="es-PE" sz="1400" b="1" dirty="0">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marL="265113" marR="0" lvl="0" indent="-96838" algn="l" defTabSz="914400" rtl="0" eaLnBrk="1" fontAlgn="auto" latinLnBrk="0" hangingPunct="1">
                        <a:lnSpc>
                          <a:spcPct val="100000"/>
                        </a:lnSpc>
                        <a:spcBef>
                          <a:spcPts val="0"/>
                        </a:spcBef>
                        <a:spcAft>
                          <a:spcPts val="0"/>
                        </a:spcAft>
                        <a:buClrTx/>
                        <a:buSzTx/>
                        <a:buFontTx/>
                        <a:buNone/>
                        <a:tabLst/>
                        <a:defRPr/>
                      </a:pPr>
                      <a:r>
                        <a:rPr lang="es-ES" sz="1400" b="1" i="0" dirty="0">
                          <a:solidFill>
                            <a:srgbClr val="000000"/>
                          </a:solidFill>
                          <a:effectLst/>
                          <a:latin typeface="Poppins" panose="00000500000000000000" pitchFamily="2" charset="0"/>
                          <a:cs typeface="Poppins" panose="00000500000000000000" pitchFamily="2" charset="0"/>
                        </a:rPr>
                        <a:t>Determinar las necesidades de formación y apoyo que identifican los docentes de educación primaria …</a:t>
                      </a:r>
                      <a:endParaRPr lang="es-ES" sz="1400" b="1" dirty="0">
                        <a:effectLst/>
                        <a:latin typeface="Poppins" panose="00000500000000000000" pitchFamily="2" charset="0"/>
                        <a:cs typeface="Poppins" panose="00000500000000000000" pitchFamily="2" charset="0"/>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41720036"/>
                  </a:ext>
                </a:extLst>
              </a:tr>
              <a:tr h="243408">
                <a:tc>
                  <a:txBody>
                    <a:bodyPr/>
                    <a:lstStyle/>
                    <a:p>
                      <a:pPr>
                        <a:buNone/>
                      </a:pPr>
                      <a:r>
                        <a:rPr lang="es-PE" sz="1400" dirty="0">
                          <a:effectLst/>
                        </a:rPr>
                        <a:t>E1</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rowSpan="8">
                  <a:txBody>
                    <a:bodyPr/>
                    <a:lstStyle/>
                    <a:p>
                      <a:pPr marL="0" indent="265113" algn="l" rtl="0">
                        <a:buNone/>
                      </a:pPr>
                      <a:r>
                        <a:rPr lang="es-ES" sz="1400" b="0" i="0" dirty="0">
                          <a:solidFill>
                            <a:srgbClr val="000000"/>
                          </a:solidFill>
                          <a:effectLst/>
                        </a:rPr>
                        <a:t>Analizar información </a:t>
                      </a:r>
                    </a:p>
                    <a:p>
                      <a:pPr marL="0" indent="265113" algn="l" rtl="0">
                        <a:buNone/>
                      </a:pPr>
                      <a:r>
                        <a:rPr lang="es-ES" sz="1400" b="0" i="0" dirty="0">
                          <a:solidFill>
                            <a:srgbClr val="000000"/>
                          </a:solidFill>
                          <a:effectLst/>
                        </a:rPr>
                        <a:t>Cuestionarse </a:t>
                      </a:r>
                    </a:p>
                    <a:p>
                      <a:pPr marL="0" indent="265113" algn="l" rtl="0">
                        <a:buNone/>
                      </a:pPr>
                      <a:r>
                        <a:rPr lang="es-ES" sz="1400" b="0" i="0" dirty="0">
                          <a:solidFill>
                            <a:srgbClr val="000000"/>
                          </a:solidFill>
                          <a:effectLst/>
                        </a:rPr>
                        <a:t>Reflexionar </a:t>
                      </a:r>
                    </a:p>
                    <a:p>
                      <a:pPr marL="0" indent="265113" algn="l" rtl="0">
                        <a:buNone/>
                      </a:pPr>
                      <a:r>
                        <a:rPr lang="es-ES" sz="1400" b="0" i="0" dirty="0">
                          <a:solidFill>
                            <a:srgbClr val="000000"/>
                          </a:solidFill>
                          <a:effectLst/>
                        </a:rPr>
                        <a:t>Argumentar</a:t>
                      </a:r>
                    </a:p>
                    <a:p>
                      <a:pPr marL="265113" indent="0" algn="l" rtl="0">
                        <a:buNone/>
                      </a:pPr>
                      <a:r>
                        <a:rPr lang="es-ES" sz="1400" b="0" i="0" dirty="0">
                          <a:solidFill>
                            <a:srgbClr val="000000"/>
                          </a:solidFill>
                          <a:effectLst/>
                        </a:rPr>
                        <a:t>Tomar decisiones fundamentadas </a:t>
                      </a:r>
                    </a:p>
                    <a:p>
                      <a:pPr marL="0" indent="265113" algn="l" rtl="0">
                        <a:buNone/>
                      </a:pPr>
                      <a:endParaRPr lang="es-ES" sz="1400" b="0" i="0" dirty="0">
                        <a:solidFill>
                          <a:srgbClr val="000000"/>
                        </a:solidFill>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rowSpan="8">
                  <a:txBody>
                    <a:bodyPr/>
                    <a:lstStyle/>
                    <a:p>
                      <a:pPr marL="168275" indent="0">
                        <a:buNone/>
                      </a:pPr>
                      <a:r>
                        <a:rPr lang="es-ES" sz="1400" dirty="0">
                          <a:effectLst/>
                        </a:rPr>
                        <a:t>Preguntas abiertas </a:t>
                      </a:r>
                    </a:p>
                    <a:p>
                      <a:pPr marL="168275" indent="0">
                        <a:buNone/>
                      </a:pPr>
                      <a:r>
                        <a:rPr lang="es-ES" sz="1400" dirty="0">
                          <a:effectLst/>
                        </a:rPr>
                        <a:t>Debate</a:t>
                      </a:r>
                    </a:p>
                    <a:p>
                      <a:pPr marL="168275" indent="0">
                        <a:buNone/>
                      </a:pPr>
                      <a:r>
                        <a:rPr lang="es-ES" sz="1400" dirty="0">
                          <a:effectLst/>
                        </a:rPr>
                        <a:t>Trabajo grupal</a:t>
                      </a:r>
                    </a:p>
                    <a:p>
                      <a:pPr marL="168275" indent="0">
                        <a:buNone/>
                      </a:pPr>
                      <a:r>
                        <a:rPr lang="es-ES" sz="1400" dirty="0">
                          <a:effectLst/>
                        </a:rPr>
                        <a:t>Lectura critica </a:t>
                      </a:r>
                    </a:p>
                    <a:p>
                      <a:pPr marL="168275" indent="0">
                        <a:buNone/>
                      </a:pPr>
                      <a:r>
                        <a:rPr lang="es-ES" sz="1400" dirty="0">
                          <a:effectLst/>
                        </a:rPr>
                        <a:t>Aprendizaje basado en problemas</a:t>
                      </a:r>
                    </a:p>
                    <a:p>
                      <a:pPr marL="168275" indent="0">
                        <a:buNone/>
                      </a:pPr>
                      <a:endParaRPr lang="es-PE" sz="1400" dirty="0">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rowSpan="8">
                  <a:txBody>
                    <a:bodyPr/>
                    <a:lstStyle/>
                    <a:p>
                      <a:pPr marL="168275" indent="0" algn="l" rtl="0">
                        <a:buNone/>
                      </a:pPr>
                      <a:r>
                        <a:rPr lang="es-ES" sz="1400" b="0" i="0" dirty="0">
                          <a:solidFill>
                            <a:srgbClr val="000000"/>
                          </a:solidFill>
                          <a:effectLst/>
                        </a:rPr>
                        <a:t>Currículo Nacional</a:t>
                      </a:r>
                      <a:endParaRPr lang="es-ES" sz="1400" dirty="0">
                        <a:effectLst/>
                      </a:endParaRPr>
                    </a:p>
                    <a:p>
                      <a:pPr marL="168275" indent="0" algn="l" rtl="0">
                        <a:buNone/>
                      </a:pPr>
                      <a:r>
                        <a:rPr lang="es-ES" sz="1400" b="0" i="0" dirty="0">
                          <a:solidFill>
                            <a:srgbClr val="000000"/>
                          </a:solidFill>
                          <a:effectLst/>
                        </a:rPr>
                        <a:t>Disposición de los docentes</a:t>
                      </a:r>
                    </a:p>
                    <a:p>
                      <a:pPr marL="168275" indent="0">
                        <a:buNone/>
                      </a:pPr>
                      <a:r>
                        <a:rPr lang="es-ES" sz="1400" dirty="0">
                          <a:effectLst/>
                        </a:rPr>
                        <a:t>Evaluación cerrada</a:t>
                      </a:r>
                    </a:p>
                    <a:p>
                      <a:pPr marL="168275" indent="0">
                        <a:buNone/>
                      </a:pPr>
                      <a:r>
                        <a:rPr lang="es-ES" sz="1400" dirty="0">
                          <a:effectLst/>
                        </a:rPr>
                        <a:t>La presión por cumplir con todos los contenidos en un tiempo fijo</a:t>
                      </a: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rowSpan="8">
                  <a:txBody>
                    <a:bodyPr/>
                    <a:lstStyle/>
                    <a:p>
                      <a:pPr marL="168275" indent="0">
                        <a:buNone/>
                      </a:pPr>
                      <a:r>
                        <a:rPr lang="es-PE" sz="1400" dirty="0">
                          <a:effectLst/>
                        </a:rPr>
                        <a:t>Acompañamiento pedagógico permanente</a:t>
                      </a:r>
                    </a:p>
                    <a:p>
                      <a:pPr marL="168275" indent="0" algn="l" rtl="0">
                        <a:buNone/>
                      </a:pPr>
                      <a:r>
                        <a:rPr lang="es-ES" sz="1400" b="0" i="0" dirty="0">
                          <a:solidFill>
                            <a:srgbClr val="000000"/>
                          </a:solidFill>
                          <a:effectLst/>
                        </a:rPr>
                        <a:t>Clases modelo </a:t>
                      </a:r>
                      <a:endParaRPr lang="es-ES" sz="1400" dirty="0">
                        <a:effectLst/>
                      </a:endParaRPr>
                    </a:p>
                    <a:p>
                      <a:pPr marL="168275" indent="0" algn="l" rtl="0">
                        <a:buNone/>
                      </a:pPr>
                      <a:r>
                        <a:rPr lang="es-ES" sz="1400" b="0" i="0" dirty="0">
                          <a:solidFill>
                            <a:srgbClr val="000000"/>
                          </a:solidFill>
                          <a:effectLst/>
                        </a:rPr>
                        <a:t>Recursos tecnológicos </a:t>
                      </a:r>
                    </a:p>
                    <a:p>
                      <a:pPr marL="168275" indent="0" algn="l" rtl="0">
                        <a:buNone/>
                      </a:pPr>
                      <a:r>
                        <a:rPr lang="es-PE" sz="1400" b="0" i="0" dirty="0">
                          <a:solidFill>
                            <a:srgbClr val="000000"/>
                          </a:solidFill>
                          <a:effectLst/>
                        </a:rPr>
                        <a:t>Flexibilidad curricular</a:t>
                      </a:r>
                      <a:endParaRPr lang="es-PE" sz="1400" dirty="0">
                        <a:effectLst/>
                      </a:endParaRPr>
                    </a:p>
                    <a:p>
                      <a:pPr marL="168275" indent="0" algn="l" rtl="0">
                        <a:buNone/>
                      </a:pPr>
                      <a:r>
                        <a:rPr lang="es-PE" sz="1400" b="0" i="0" dirty="0">
                          <a:solidFill>
                            <a:srgbClr val="000000"/>
                          </a:solidFill>
                          <a:effectLst/>
                        </a:rPr>
                        <a:t>Materiales contextualizados </a:t>
                      </a:r>
                      <a:endParaRPr lang="es-PE" sz="1400" dirty="0">
                        <a:effectLst/>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solidFill>
                      <a:srgbClr val="FFFFFF"/>
                    </a:solidFill>
                  </a:tcPr>
                </a:tc>
                <a:extLst>
                  <a:ext uri="{0D108BD9-81ED-4DB2-BD59-A6C34878D82A}">
                    <a16:rowId xmlns:a16="http://schemas.microsoft.com/office/drawing/2014/main" val="3877713573"/>
                  </a:ext>
                </a:extLst>
              </a:tr>
              <a:tr h="243408">
                <a:tc>
                  <a:txBody>
                    <a:bodyPr/>
                    <a:lstStyle/>
                    <a:p>
                      <a:pPr>
                        <a:buNone/>
                      </a:pPr>
                      <a:r>
                        <a:rPr lang="es-PE" sz="1400" dirty="0">
                          <a:effectLst/>
                        </a:rPr>
                        <a:t>E2</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0595660"/>
                  </a:ext>
                </a:extLst>
              </a:tr>
              <a:tr h="243408">
                <a:tc>
                  <a:txBody>
                    <a:bodyPr/>
                    <a:lstStyle/>
                    <a:p>
                      <a:pPr>
                        <a:buNone/>
                      </a:pPr>
                      <a:r>
                        <a:rPr lang="es-PE" sz="1400" dirty="0">
                          <a:effectLst/>
                        </a:rPr>
                        <a:t>E3</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53728335"/>
                  </a:ext>
                </a:extLst>
              </a:tr>
              <a:tr h="243408">
                <a:tc>
                  <a:txBody>
                    <a:bodyPr/>
                    <a:lstStyle/>
                    <a:p>
                      <a:pPr>
                        <a:buNone/>
                      </a:pPr>
                      <a:r>
                        <a:rPr lang="es-PE" sz="1400" dirty="0">
                          <a:effectLst/>
                        </a:rPr>
                        <a:t>E4</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dirty="0"/>
                    </a:p>
                  </a:txBody>
                  <a:tcPr marL="30373" marR="30373" marT="15186" marB="15186" anchor="ctr">
                    <a:lnL w="12668"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9525"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19929409"/>
                  </a:ext>
                </a:extLst>
              </a:tr>
              <a:tr h="243408">
                <a:tc>
                  <a:txBody>
                    <a:bodyPr/>
                    <a:lstStyle/>
                    <a:p>
                      <a:pPr>
                        <a:buNone/>
                      </a:pPr>
                      <a:r>
                        <a:rPr lang="es-PE" sz="1400" dirty="0">
                          <a:effectLst/>
                        </a:rPr>
                        <a:t>E5</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vMerge="1">
                  <a:txBody>
                    <a:bodyPr/>
                    <a:lstStyle/>
                    <a:p>
                      <a:endParaRPr dirty="0"/>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tc>
                <a:tc vMerge="1">
                  <a:txBody>
                    <a:bodyPr/>
                    <a:lstStyle/>
                    <a:p>
                      <a:pPr algn="l" rtl="0">
                        <a:buNone/>
                      </a:pPr>
                      <a:endParaRPr lang="es-PE" sz="2400">
                        <a:effectLst/>
                      </a:endParaRPr>
                    </a:p>
                  </a:txBody>
                  <a:tcPr marL="30373" marR="30373" marT="15186" marB="15186" anchor="ctr">
                    <a:lnL w="9525"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81427071"/>
                  </a:ext>
                </a:extLst>
              </a:tr>
              <a:tr h="243408">
                <a:tc>
                  <a:txBody>
                    <a:bodyPr/>
                    <a:lstStyle/>
                    <a:p>
                      <a:pPr>
                        <a:buNone/>
                      </a:pPr>
                      <a:r>
                        <a:rPr lang="es-PE" sz="1400" dirty="0">
                          <a:effectLst/>
                        </a:rPr>
                        <a:t>E6</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lnL w="12668" cap="flat" cmpd="sng" algn="ctr">
                      <a:solidFill>
                        <a:srgbClr val="000000"/>
                      </a:solidFill>
                      <a:prstDash val="solid"/>
                      <a:round/>
                      <a:headEnd type="none" w="med" len="med"/>
                      <a:tailEnd type="none" w="med" len="med"/>
                    </a:lnL>
                    <a:lnT w="12668" cap="flat" cmpd="sng" algn="ctr">
                      <a:solidFill>
                        <a:srgbClr val="000000"/>
                      </a:solidFill>
                      <a:prstDash val="solid"/>
                      <a:round/>
                      <a:headEnd type="none" w="med" len="med"/>
                      <a:tailEnd type="none" w="med" len="med"/>
                    </a:lnT>
                  </a:tcPr>
                </a:tc>
                <a:tc vMerge="1">
                  <a:txBody>
                    <a:bodyPr/>
                    <a:lstStyle/>
                    <a:p>
                      <a:pPr>
                        <a:buNone/>
                      </a:pPr>
                      <a:endParaRPr lang="es-PE" sz="2400" dirty="0">
                        <a:effectLst/>
                      </a:endParaRPr>
                    </a:p>
                  </a:txBody>
                  <a:tcPr marL="30373" marR="30373" marT="15186" marB="15186" anchor="ctr">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lnL w="12668" cap="flat" cmpd="sng" algn="ctr">
                      <a:solidFill>
                        <a:srgbClr val="000000"/>
                      </a:solidFill>
                      <a:prstDash val="solid"/>
                      <a:round/>
                      <a:headEnd type="none" w="med" len="med"/>
                      <a:tailEnd type="none" w="med" len="med"/>
                    </a:lnL>
                    <a:lnT w="12668" cap="flat" cmpd="sng" algn="ctr">
                      <a:solidFill>
                        <a:srgbClr val="000000"/>
                      </a:solidFill>
                      <a:prstDash val="solid"/>
                      <a:round/>
                      <a:headEnd type="none" w="med" len="med"/>
                      <a:tailEnd type="none" w="med" len="med"/>
                    </a:lnT>
                  </a:tcPr>
                </a:tc>
                <a:tc vMerge="1">
                  <a:txBody>
                    <a:bodyPr/>
                    <a:lstStyle/>
                    <a:p>
                      <a:pPr>
                        <a:buNone/>
                      </a:pPr>
                      <a:endParaRPr lang="es-PE" sz="2400">
                        <a:effectLst/>
                      </a:endParaRPr>
                    </a:p>
                  </a:txBody>
                  <a:tcPr marL="30373" marR="30373" marT="15186" marB="15186" anchor="ctr">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77442207"/>
                  </a:ext>
                </a:extLst>
              </a:tr>
              <a:tr h="243408">
                <a:tc>
                  <a:txBody>
                    <a:bodyPr/>
                    <a:lstStyle/>
                    <a:p>
                      <a:pPr>
                        <a:buNone/>
                      </a:pPr>
                      <a:r>
                        <a:rPr lang="es-PE" sz="1400" dirty="0">
                          <a:effectLst/>
                        </a:rPr>
                        <a:t>E7</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lnL w="12668" cap="flat" cmpd="sng" algn="ctr">
                      <a:solidFill>
                        <a:srgbClr val="000000"/>
                      </a:solidFill>
                      <a:prstDash val="solid"/>
                      <a:round/>
                      <a:headEnd type="none" w="med" len="med"/>
                      <a:tailEnd type="none" w="med" len="med"/>
                    </a:lnL>
                    <a:lnT w="12668" cap="flat" cmpd="sng" algn="ctr">
                      <a:solidFill>
                        <a:srgbClr val="000000"/>
                      </a:solidFill>
                      <a:prstDash val="solid"/>
                      <a:round/>
                      <a:headEnd type="none" w="med" len="med"/>
                      <a:tailEnd type="none" w="med" len="med"/>
                    </a:lnT>
                  </a:tcPr>
                </a:tc>
                <a:tc vMerge="1">
                  <a:txBody>
                    <a:bodyPr/>
                    <a:lstStyle/>
                    <a:p>
                      <a:pPr>
                        <a:buNone/>
                      </a:pPr>
                      <a:endParaRPr lang="es-PE" sz="2400">
                        <a:effectLst/>
                      </a:endParaRPr>
                    </a:p>
                  </a:txBody>
                  <a:tcPr marL="30373" marR="30373" marT="15186" marB="15186" anchor="ctr">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lnL w="12668" cap="flat" cmpd="sng" algn="ctr">
                      <a:solidFill>
                        <a:srgbClr val="000000"/>
                      </a:solidFill>
                      <a:prstDash val="solid"/>
                      <a:round/>
                      <a:headEnd type="none" w="med" len="med"/>
                      <a:tailEnd type="none" w="med" len="med"/>
                    </a:lnL>
                    <a:lnT w="12668" cap="flat" cmpd="sng" algn="ctr">
                      <a:solidFill>
                        <a:srgbClr val="000000"/>
                      </a:solidFill>
                      <a:prstDash val="solid"/>
                      <a:round/>
                      <a:headEnd type="none" w="med" len="med"/>
                      <a:tailEnd type="none" w="med" len="med"/>
                    </a:lnT>
                  </a:tcPr>
                </a:tc>
                <a:tc vMerge="1">
                  <a:txBody>
                    <a:bodyPr/>
                    <a:lstStyle/>
                    <a:p>
                      <a:pPr algn="l" rtl="0">
                        <a:buNone/>
                      </a:pPr>
                      <a:endParaRPr lang="es-ES" sz="2400">
                        <a:effectLst/>
                      </a:endParaRPr>
                    </a:p>
                  </a:txBody>
                  <a:tcPr marL="30373" marR="30373" marT="15186" marB="15186" anchor="ctr">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91371352"/>
                  </a:ext>
                </a:extLst>
              </a:tr>
              <a:tr h="356179">
                <a:tc>
                  <a:txBody>
                    <a:bodyPr/>
                    <a:lstStyle/>
                    <a:p>
                      <a:pPr>
                        <a:buNone/>
                      </a:pPr>
                      <a:r>
                        <a:rPr lang="es-PE" sz="1400" dirty="0">
                          <a:effectLst/>
                        </a:rPr>
                        <a:t>E8</a:t>
                      </a: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dirty="0"/>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pPr>
                        <a:buNone/>
                      </a:pPr>
                      <a:endParaRPr lang="es-PE" sz="2400" dirty="0">
                        <a:effectLst/>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pPr>
                        <a:buNone/>
                      </a:pPr>
                      <a:endParaRPr lang="es-PE" sz="2400" dirty="0">
                        <a:effectLst/>
                      </a:endParaRPr>
                    </a:p>
                  </a:txBody>
                  <a:tcPr marL="30373" marR="30373" marT="15186" marB="15186" anchor="ctr">
                    <a:lnL w="12668" cap="flat" cmpd="sng" algn="ctr">
                      <a:solidFill>
                        <a:srgbClr val="000000"/>
                      </a:solidFill>
                      <a:prstDash val="solid"/>
                      <a:round/>
                      <a:headEnd type="none" w="med" len="med"/>
                      <a:tailEnd type="none" w="med" len="med"/>
                    </a:lnL>
                    <a:lnR w="12668" cap="flat" cmpd="sng" algn="ctr">
                      <a:solidFill>
                        <a:srgbClr val="000000"/>
                      </a:solidFill>
                      <a:prstDash val="solid"/>
                      <a:round/>
                      <a:headEnd type="none" w="med" len="med"/>
                      <a:tailEnd type="none" w="med" len="med"/>
                    </a:lnR>
                    <a:lnT w="12668" cap="flat" cmpd="sng" algn="ctr">
                      <a:solidFill>
                        <a:srgbClr val="000000"/>
                      </a:solidFill>
                      <a:prstDash val="solid"/>
                      <a:round/>
                      <a:headEnd type="none" w="med" len="med"/>
                      <a:tailEnd type="none" w="med" len="med"/>
                    </a:lnT>
                    <a:lnB w="12668" cap="flat" cmpd="sng" algn="ctr">
                      <a:solidFill>
                        <a:srgbClr val="000000"/>
                      </a:solidFill>
                      <a:prstDash val="solid"/>
                      <a:round/>
                      <a:headEnd type="none" w="med" len="med"/>
                      <a:tailEnd type="none" w="med" len="med"/>
                    </a:lnB>
                    <a:solidFill>
                      <a:srgbClr val="FFFFFF"/>
                    </a:solidFill>
                  </a:tcPr>
                </a:tc>
                <a:tc vMerge="1">
                  <a:txBody>
                    <a:bodyPr/>
                    <a:lstStyle/>
                    <a:p>
                      <a:endParaRPr lang="es-PE"/>
                    </a:p>
                  </a:txBody>
                  <a:tcPr>
                    <a:lnL w="12668" cap="flat" cmpd="sng" algn="ctr">
                      <a:solidFill>
                        <a:srgbClr val="000000"/>
                      </a:solidFill>
                      <a:prstDash val="solid"/>
                      <a:round/>
                      <a:headEnd type="none" w="med" len="med"/>
                      <a:tailEnd type="none" w="med" len="med"/>
                    </a:lnL>
                    <a:lnT w="12668"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195889688"/>
                  </a:ext>
                </a:extLst>
              </a:tr>
            </a:tbl>
          </a:graphicData>
        </a:graphic>
      </p:graphicFrame>
    </p:spTree>
    <p:extLst>
      <p:ext uri="{BB962C8B-B14F-4D97-AF65-F5344CB8AC3E}">
        <p14:creationId xmlns:p14="http://schemas.microsoft.com/office/powerpoint/2010/main" val="405170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95D1251-2177-0A0C-11BF-916AD03AFDCE}"/>
              </a:ext>
            </a:extLst>
          </p:cNvPr>
          <p:cNvSpPr>
            <a:spLocks noGrp="1"/>
          </p:cNvSpPr>
          <p:nvPr>
            <p:ph type="title"/>
          </p:nvPr>
        </p:nvSpPr>
        <p:spPr>
          <a:xfrm>
            <a:off x="4876198" y="510053"/>
            <a:ext cx="3932237" cy="1413923"/>
          </a:xfrm>
        </p:spPr>
        <p:txBody>
          <a:bodyPr/>
          <a:lstStyle/>
          <a:p>
            <a:r>
              <a:rPr lang="es-ES" b="1" dirty="0"/>
              <a:t>DISCUSIÓN</a:t>
            </a:r>
            <a:endParaRPr lang="es-PE" b="1" dirty="0"/>
          </a:p>
        </p:txBody>
      </p:sp>
      <p:graphicFrame>
        <p:nvGraphicFramePr>
          <p:cNvPr id="3" name="Table 2">
            <a:extLst>
              <a:ext uri="{FF2B5EF4-FFF2-40B4-BE49-F238E27FC236}">
                <a16:creationId xmlns:a16="http://schemas.microsoft.com/office/drawing/2014/main" id="{D22D9A9A-CCC6-27E5-A192-AAB1F2B6B6D5}"/>
              </a:ext>
            </a:extLst>
          </p:cNvPr>
          <p:cNvGraphicFramePr>
            <a:graphicFrameLocks noGrp="1"/>
          </p:cNvGraphicFramePr>
          <p:nvPr>
            <p:extLst>
              <p:ext uri="{D42A27DB-BD31-4B8C-83A1-F6EECF244321}">
                <p14:modId xmlns:p14="http://schemas.microsoft.com/office/powerpoint/2010/main" val="1300895701"/>
              </p:ext>
            </p:extLst>
          </p:nvPr>
        </p:nvGraphicFramePr>
        <p:xfrm>
          <a:off x="581025" y="1923976"/>
          <a:ext cx="11029949" cy="5071499"/>
        </p:xfrm>
        <a:graphic>
          <a:graphicData uri="http://schemas.openxmlformats.org/drawingml/2006/table">
            <a:tbl>
              <a:tblPr/>
              <a:tblGrid>
                <a:gridCol w="1228725">
                  <a:extLst>
                    <a:ext uri="{9D8B030D-6E8A-4147-A177-3AD203B41FA5}">
                      <a16:colId xmlns:a16="http://schemas.microsoft.com/office/drawing/2014/main" val="20000"/>
                    </a:ext>
                  </a:extLst>
                </a:gridCol>
                <a:gridCol w="6290083">
                  <a:extLst>
                    <a:ext uri="{9D8B030D-6E8A-4147-A177-3AD203B41FA5}">
                      <a16:colId xmlns:a16="http://schemas.microsoft.com/office/drawing/2014/main" val="20001"/>
                    </a:ext>
                  </a:extLst>
                </a:gridCol>
                <a:gridCol w="3511141">
                  <a:extLst>
                    <a:ext uri="{9D8B030D-6E8A-4147-A177-3AD203B41FA5}">
                      <a16:colId xmlns:a16="http://schemas.microsoft.com/office/drawing/2014/main" val="20002"/>
                    </a:ext>
                  </a:extLst>
                </a:gridCol>
              </a:tblGrid>
              <a:tr h="856929">
                <a:tc>
                  <a:txBody>
                    <a:bodyPr/>
                    <a:lstStyle/>
                    <a:p>
                      <a:pPr algn="ctr">
                        <a:lnSpc>
                          <a:spcPts val="2659"/>
                        </a:lnSpc>
                        <a:defRPr/>
                      </a:pPr>
                      <a:r>
                        <a:rPr lang="es-PE" sz="1200" b="1" noProof="0" dirty="0">
                          <a:solidFill>
                            <a:srgbClr val="000000"/>
                          </a:solidFill>
                          <a:latin typeface="Open Sans Bold"/>
                          <a:ea typeface="Open Sans Bold"/>
                          <a:cs typeface="Open Sans Bold"/>
                          <a:sym typeface="Open Sans Bold"/>
                        </a:rPr>
                        <a:t>OBJETIVO</a:t>
                      </a:r>
                      <a:endParaRPr lang="es-PE" sz="12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ts val="2659"/>
                        </a:lnSpc>
                        <a:defRPr/>
                      </a:pPr>
                      <a:r>
                        <a:rPr lang="es-PE" sz="1200" b="1" noProof="0" dirty="0">
                          <a:solidFill>
                            <a:srgbClr val="000000"/>
                          </a:solidFill>
                          <a:latin typeface="Open Sans Bold"/>
                          <a:ea typeface="Open Sans Bold"/>
                          <a:cs typeface="Open Sans Bold"/>
                          <a:sym typeface="Open Sans Bold"/>
                        </a:rPr>
                        <a:t>RESULTADOS </a:t>
                      </a:r>
                      <a:endParaRPr lang="es-PE" sz="12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ts val="2659"/>
                        </a:lnSpc>
                        <a:defRPr/>
                      </a:pPr>
                      <a:r>
                        <a:rPr lang="es-PE" sz="1200" b="1" noProof="0" dirty="0">
                          <a:solidFill>
                            <a:srgbClr val="000000"/>
                          </a:solidFill>
                          <a:latin typeface="Open Sans Bold"/>
                          <a:ea typeface="Open Sans Bold"/>
                          <a:cs typeface="Open Sans Bold"/>
                          <a:sym typeface="Open Sans Bold"/>
                        </a:rPr>
                        <a:t>AUTORES </a:t>
                      </a:r>
                      <a:endParaRPr lang="es-PE" sz="12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873943">
                <a:tc>
                  <a:txBody>
                    <a:bodyPr/>
                    <a:lstStyle/>
                    <a:p>
                      <a:pPr algn="ctr">
                        <a:lnSpc>
                          <a:spcPts val="2659"/>
                        </a:lnSpc>
                        <a:defRPr/>
                      </a:pPr>
                      <a:r>
                        <a:rPr lang="es-ES" sz="1200" b="1" noProof="0" dirty="0" err="1">
                          <a:latin typeface="Poppins" panose="00000500000000000000" pitchFamily="2" charset="0"/>
                          <a:cs typeface="Poppins" panose="00000500000000000000" pitchFamily="2" charset="0"/>
                        </a:rPr>
                        <a:t>OBE</a:t>
                      </a:r>
                      <a:r>
                        <a:rPr lang="es-ES" sz="1200" b="1" noProof="0" dirty="0">
                          <a:latin typeface="Poppins" panose="00000500000000000000" pitchFamily="2" charset="0"/>
                          <a:cs typeface="Poppins" panose="00000500000000000000" pitchFamily="2" charset="0"/>
                        </a:rPr>
                        <a:t> 1 </a:t>
                      </a:r>
                      <a:endParaRPr lang="es-PE" sz="1200" b="1" noProof="0" dirty="0">
                        <a:latin typeface="Poppins" panose="00000500000000000000" pitchFamily="2" charset="0"/>
                        <a:cs typeface="Poppins" panose="00000500000000000000"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PE" sz="1200" noProof="0" dirty="0">
                          <a:solidFill>
                            <a:srgbClr val="000000"/>
                          </a:solidFill>
                          <a:latin typeface="Poppins" panose="00000500000000000000" pitchFamily="2" charset="0"/>
                          <a:ea typeface="Poppins"/>
                          <a:cs typeface="Poppins" panose="00000500000000000000" pitchFamily="2" charset="0"/>
                          <a:sym typeface="Poppins"/>
                        </a:rPr>
                        <a:t>La mayoría de los docentes conciben el pensamiento crítico como una habilidad vinculada con el análisis, la formulación de preguntas, la reflexión, la argumentación, la toma de decisiones y la autonomía del estudiante. </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sz="1200" noProof="0" dirty="0">
                          <a:solidFill>
                            <a:schemeClr val="tx1"/>
                          </a:solidFill>
                          <a:latin typeface="Poppins" panose="00000500000000000000" pitchFamily="2" charset="0"/>
                          <a:ea typeface="Poppins"/>
                          <a:cs typeface="Poppins" panose="00000500000000000000" pitchFamily="2" charset="0"/>
                          <a:sym typeface="Poppins"/>
                        </a:rPr>
                        <a:t>Los resultados coinciden con: Ennis (1987), Facione (1990), Rojas y Holguín (2024).</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45866">
                <a:tc>
                  <a:txBody>
                    <a:bodyPr/>
                    <a:lstStyle/>
                    <a:p>
                      <a:pPr marL="0" marR="0" lvl="0" indent="0" algn="ctr" defTabSz="914400" rtl="0" eaLnBrk="1" fontAlgn="auto" latinLnBrk="0" hangingPunct="1">
                        <a:lnSpc>
                          <a:spcPts val="2659"/>
                        </a:lnSpc>
                        <a:spcBef>
                          <a:spcPts val="0"/>
                        </a:spcBef>
                        <a:spcAft>
                          <a:spcPts val="0"/>
                        </a:spcAft>
                        <a:buClrTx/>
                        <a:buSzTx/>
                        <a:buFontTx/>
                        <a:buNone/>
                        <a:tabLst/>
                        <a:defRPr/>
                      </a:pPr>
                      <a:r>
                        <a:rPr kumimoji="0" lang="es-ES" sz="1200" b="1" i="0" u="none" strike="noStrike" kern="1200" cap="none" spc="0" normalizeH="0" baseline="0" noProof="0" dirty="0" err="1">
                          <a:ln>
                            <a:noFill/>
                          </a:ln>
                          <a:solidFill>
                            <a:prstClr val="black"/>
                          </a:solidFill>
                          <a:effectLst/>
                          <a:uLnTx/>
                          <a:uFillTx/>
                          <a:latin typeface="Poppins" panose="00000500000000000000" pitchFamily="2" charset="0"/>
                          <a:ea typeface="+mn-ea"/>
                          <a:cs typeface="Poppins" panose="00000500000000000000" pitchFamily="2" charset="0"/>
                        </a:rPr>
                        <a:t>OBE</a:t>
                      </a:r>
                      <a:r>
                        <a:rPr kumimoji="0" lang="es-ES"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 2</a:t>
                      </a:r>
                      <a:endParaRPr kumimoji="0" lang="es-PE"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algn="ctr">
                        <a:lnSpc>
                          <a:spcPts val="2659"/>
                        </a:lnSpc>
                        <a:defRPr/>
                      </a:pPr>
                      <a:endParaRPr lang="es-PE" sz="12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PE" sz="1200" noProof="0" dirty="0">
                          <a:solidFill>
                            <a:srgbClr val="000000"/>
                          </a:solidFill>
                          <a:latin typeface="Poppins" panose="00000500000000000000" pitchFamily="2" charset="0"/>
                          <a:ea typeface="Poppins"/>
                          <a:cs typeface="Poppins" panose="00000500000000000000" pitchFamily="2" charset="0"/>
                          <a:sym typeface="Poppins"/>
                        </a:rPr>
                        <a:t>Los docentes optan como estrategia pedagógica más frecuentes las preguntas reflexivas, el debate, el trabajo grupal, la lectura crítica, el aprendizaje basado en problemas, el análisis de situaciones significativas y el uso de problemas vinculados con la vida cotidiana. </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sz="1200" noProof="0" dirty="0">
                          <a:solidFill>
                            <a:schemeClr val="tx1"/>
                          </a:solidFill>
                          <a:latin typeface="Poppins" panose="00000500000000000000" pitchFamily="2" charset="0"/>
                          <a:ea typeface="Poppins"/>
                          <a:cs typeface="Poppins" panose="00000500000000000000" pitchFamily="2" charset="0"/>
                          <a:sym typeface="Poppins"/>
                        </a:rPr>
                        <a:t>Los resultados coinciden con : Dewey (1933); Bermeo et al. (2026); Pinedo (2025).</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045866">
                <a:tc>
                  <a:txBody>
                    <a:bodyPr/>
                    <a:lstStyle/>
                    <a:p>
                      <a:pPr marL="0" marR="0" lvl="0" indent="0" algn="ctr" defTabSz="914400" rtl="0" eaLnBrk="1" fontAlgn="auto" latinLnBrk="0" hangingPunct="1">
                        <a:lnSpc>
                          <a:spcPts val="2659"/>
                        </a:lnSpc>
                        <a:spcBef>
                          <a:spcPts val="0"/>
                        </a:spcBef>
                        <a:spcAft>
                          <a:spcPts val="0"/>
                        </a:spcAft>
                        <a:buClrTx/>
                        <a:buSzTx/>
                        <a:buFontTx/>
                        <a:buNone/>
                        <a:tabLst/>
                        <a:defRPr/>
                      </a:pPr>
                      <a:r>
                        <a:rPr kumimoji="0" lang="es-ES" sz="1200" b="1" i="0" u="none" strike="noStrike" kern="1200" cap="none" spc="0" normalizeH="0" baseline="0" noProof="0" dirty="0" err="1">
                          <a:ln>
                            <a:noFill/>
                          </a:ln>
                          <a:solidFill>
                            <a:prstClr val="black"/>
                          </a:solidFill>
                          <a:effectLst/>
                          <a:uLnTx/>
                          <a:uFillTx/>
                          <a:latin typeface="Poppins" panose="00000500000000000000" pitchFamily="2" charset="0"/>
                          <a:ea typeface="+mn-ea"/>
                          <a:cs typeface="Poppins" panose="00000500000000000000" pitchFamily="2" charset="0"/>
                        </a:rPr>
                        <a:t>OBE</a:t>
                      </a:r>
                      <a:r>
                        <a:rPr kumimoji="0" lang="es-ES"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 3</a:t>
                      </a:r>
                      <a:endParaRPr kumimoji="0" lang="es-PE"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p>
                      <a:pPr algn="ctr">
                        <a:lnSpc>
                          <a:spcPts val="2659"/>
                        </a:lnSpc>
                        <a:defRPr/>
                      </a:pPr>
                      <a:endParaRPr lang="es-PE" sz="1200" noProof="0" dirty="0"/>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algn="just">
                        <a:lnSpc>
                          <a:spcPct val="100000"/>
                        </a:lnSpc>
                        <a:defRPr/>
                      </a:pPr>
                      <a:r>
                        <a:rPr lang="es-PE" sz="1200" noProof="0" dirty="0">
                          <a:solidFill>
                            <a:srgbClr val="000000"/>
                          </a:solidFill>
                          <a:latin typeface="Poppins" panose="00000500000000000000" pitchFamily="2" charset="0"/>
                          <a:ea typeface="Poppins"/>
                          <a:cs typeface="Poppins" panose="00000500000000000000" pitchFamily="2" charset="0"/>
                          <a:sym typeface="Poppins"/>
                        </a:rPr>
                        <a:t>Los docentes reconocen que el currículo nacional respalda el desarrollo del pensamiento crítico. Asimismo, como obstaculizadores se encuentran el tiempo reducido, la presión por cumplir contenidos curriculares, la evaluación cerrada, la escasez de materiales contextualizados</a:t>
                      </a:r>
                      <a:endParaRPr lang="es-PE" sz="1200" noProof="0" dirty="0">
                        <a:latin typeface="Poppins" panose="00000500000000000000" pitchFamily="2" charset="0"/>
                        <a:cs typeface="Poppins" panose="00000500000000000000" pitchFamily="2" charset="0"/>
                      </a:endParaRP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sz="1200" noProof="0" dirty="0">
                          <a:solidFill>
                            <a:schemeClr val="tx1"/>
                          </a:solidFill>
                          <a:latin typeface="Poppins" panose="00000500000000000000" pitchFamily="2" charset="0"/>
                          <a:ea typeface="Poppins"/>
                          <a:cs typeface="Poppins" panose="00000500000000000000" pitchFamily="2" charset="0"/>
                          <a:sym typeface="Poppins"/>
                        </a:rPr>
                        <a:t>Los resultados coinciden con : Pinedo (2025); Nieto y Martínez, (2024)</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059890">
                <a:tc>
                  <a:txBody>
                    <a:bodyPr/>
                    <a:lstStyle/>
                    <a:p>
                      <a:pPr marL="0" marR="0" lvl="0" indent="0" algn="ctr" defTabSz="914400" rtl="0" eaLnBrk="1" fontAlgn="auto" latinLnBrk="0" hangingPunct="1">
                        <a:lnSpc>
                          <a:spcPts val="2659"/>
                        </a:lnSpc>
                        <a:spcBef>
                          <a:spcPts val="0"/>
                        </a:spcBef>
                        <a:spcAft>
                          <a:spcPts val="0"/>
                        </a:spcAft>
                        <a:buClrTx/>
                        <a:buSzTx/>
                        <a:buFontTx/>
                        <a:buNone/>
                        <a:tabLst/>
                        <a:defRPr/>
                      </a:pPr>
                      <a:r>
                        <a:rPr kumimoji="0" lang="es-ES" sz="1200" b="1" i="0" u="none" strike="noStrike" kern="1200" cap="none" spc="0" normalizeH="0" baseline="0" noProof="0" dirty="0" err="1">
                          <a:ln>
                            <a:noFill/>
                          </a:ln>
                          <a:solidFill>
                            <a:prstClr val="black"/>
                          </a:solidFill>
                          <a:effectLst/>
                          <a:uLnTx/>
                          <a:uFillTx/>
                          <a:latin typeface="Poppins" panose="00000500000000000000" pitchFamily="2" charset="0"/>
                          <a:ea typeface="+mn-ea"/>
                          <a:cs typeface="Poppins" panose="00000500000000000000" pitchFamily="2" charset="0"/>
                        </a:rPr>
                        <a:t>OBE</a:t>
                      </a:r>
                      <a:r>
                        <a:rPr kumimoji="0" lang="es-ES"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rPr>
                        <a:t> 4</a:t>
                      </a:r>
                      <a:endParaRPr kumimoji="0" lang="es-PE" sz="1200" b="1" i="0" u="none" strike="noStrike" kern="1200" cap="none" spc="0" normalizeH="0" baseline="0" noProof="0" dirty="0">
                        <a:ln>
                          <a:noFill/>
                        </a:ln>
                        <a:solidFill>
                          <a:prstClr val="black"/>
                        </a:solidFill>
                        <a:effectLst/>
                        <a:uLnTx/>
                        <a:uFillTx/>
                        <a:latin typeface="Poppins" panose="00000500000000000000" pitchFamily="2" charset="0"/>
                        <a:ea typeface="+mn-ea"/>
                        <a:cs typeface="Poppins" panose="00000500000000000000" pitchFamily="2" charset="0"/>
                      </a:endParaRPr>
                    </a:p>
                  </a:txBody>
                  <a:tcPr marL="190500" marR="190500" marT="190500" marB="190500" anchor="ctr">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s-PE" sz="1200" noProof="0" dirty="0">
                          <a:solidFill>
                            <a:srgbClr val="000000"/>
                          </a:solidFill>
                          <a:latin typeface="Poppins" panose="00000500000000000000" pitchFamily="2" charset="0"/>
                          <a:ea typeface="Poppins"/>
                          <a:cs typeface="Poppins" panose="00000500000000000000" pitchFamily="2" charset="0"/>
                          <a:sym typeface="Poppins"/>
                        </a:rPr>
                        <a:t>Los docentes demandan formación práctica, acompañamiento pedagógico situado, clases modelo, guías didácticas, materiales contextualizados, tiempo institucional para planificar y espacios de trabajo colegiado. </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PE" sz="1200" noProof="0" dirty="0">
                          <a:solidFill>
                            <a:schemeClr val="tx1"/>
                          </a:solidFill>
                          <a:latin typeface="Poppins" panose="00000500000000000000" pitchFamily="2" charset="0"/>
                          <a:ea typeface="Poppins"/>
                          <a:cs typeface="Poppins" panose="00000500000000000000" pitchFamily="2" charset="0"/>
                          <a:sym typeface="Poppins"/>
                        </a:rPr>
                        <a:t>Los resultados coinciden con : Vásquez et al. (2024); Huillca (2023)</a:t>
                      </a:r>
                    </a:p>
                  </a:txBody>
                  <a:tcPr marL="190500" marR="190500" marT="190500" marB="190500">
                    <a:lnL w="38100" cap="flat" cmpd="sng" algn="ctr">
                      <a:solidFill>
                        <a:srgbClr val="000000"/>
                      </a:solidFill>
                      <a:prstDash val="solid"/>
                      <a:round/>
                      <a:headEnd type="none" w="med" len="med"/>
                      <a:tailEnd type="none" w="med" len="med"/>
                    </a:lnL>
                    <a:lnR w="38100" cap="flat" cmpd="sng" algn="ctr">
                      <a:solidFill>
                        <a:srgbClr val="000000"/>
                      </a:solidFill>
                      <a:prstDash val="solid"/>
                      <a:round/>
                      <a:headEnd type="none" w="med" len="med"/>
                      <a:tailEnd type="none" w="med" len="med"/>
                    </a:lnR>
                    <a:lnT w="38100" cap="flat" cmpd="sng" algn="ctr">
                      <a:solidFill>
                        <a:srgbClr val="000000"/>
                      </a:solidFill>
                      <a:prstDash val="solid"/>
                      <a:round/>
                      <a:headEnd type="none" w="med" len="med"/>
                      <a:tailEnd type="none" w="med" len="med"/>
                    </a:lnT>
                    <a:lnB w="381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0131868"/>
                  </a:ext>
                </a:extLst>
              </a:tr>
            </a:tbl>
          </a:graphicData>
        </a:graphic>
      </p:graphicFrame>
    </p:spTree>
    <p:extLst>
      <p:ext uri="{BB962C8B-B14F-4D97-AF65-F5344CB8AC3E}">
        <p14:creationId xmlns:p14="http://schemas.microsoft.com/office/powerpoint/2010/main" val="20112687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5A95F25A-867A-D08A-63D4-06736593A34D}"/>
              </a:ext>
            </a:extLst>
          </p:cNvPr>
          <p:cNvSpPr>
            <a:spLocks noGrp="1"/>
          </p:cNvSpPr>
          <p:nvPr>
            <p:ph type="title"/>
          </p:nvPr>
        </p:nvSpPr>
        <p:spPr>
          <a:xfrm>
            <a:off x="4971290" y="1393623"/>
            <a:ext cx="3932237" cy="625126"/>
          </a:xfrm>
        </p:spPr>
        <p:txBody>
          <a:bodyPr/>
          <a:lstStyle/>
          <a:p>
            <a:r>
              <a:rPr lang="es-ES" b="1" dirty="0"/>
              <a:t>CONCLUSIONES</a:t>
            </a:r>
            <a:endParaRPr lang="es-PE" b="1" dirty="0"/>
          </a:p>
        </p:txBody>
      </p:sp>
      <p:sp>
        <p:nvSpPr>
          <p:cNvPr id="2" name="TextBox 22">
            <a:extLst>
              <a:ext uri="{FF2B5EF4-FFF2-40B4-BE49-F238E27FC236}">
                <a16:creationId xmlns:a16="http://schemas.microsoft.com/office/drawing/2014/main" id="{F3E336F4-633D-1FE2-1C5B-37F66F8848EE}"/>
              </a:ext>
            </a:extLst>
          </p:cNvPr>
          <p:cNvSpPr txBox="1"/>
          <p:nvPr/>
        </p:nvSpPr>
        <p:spPr>
          <a:xfrm>
            <a:off x="545797" y="3429000"/>
            <a:ext cx="4987133" cy="738664"/>
          </a:xfrm>
          <a:prstGeom prst="rect">
            <a:avLst/>
          </a:prstGeom>
          <a:solidFill>
            <a:schemeClr val="accent3">
              <a:lumMod val="20000"/>
              <a:lumOff val="80000"/>
            </a:schemeClr>
          </a:solidFill>
        </p:spPr>
        <p:txBody>
          <a:bodyPr wrap="square" lIns="0" tIns="0" rIns="0" bIns="0" rtlCol="0" anchor="t">
            <a:spAutoFit/>
          </a:bodyPr>
          <a:lstStyle/>
          <a:p>
            <a:pPr algn="just">
              <a:spcBef>
                <a:spcPct val="0"/>
              </a:spcBef>
            </a:pPr>
            <a:r>
              <a:rPr lang="es-PE" sz="1200" noProof="0" dirty="0">
                <a:solidFill>
                  <a:srgbClr val="000000"/>
                </a:solidFill>
                <a:latin typeface="Open Sans"/>
                <a:ea typeface="Open Sans"/>
                <a:cs typeface="Open Sans"/>
                <a:sym typeface="Open Sans"/>
              </a:rPr>
              <a:t>Conciben el pensamiento crítico como la capacidad de analizar información, cuestionar, reflexionar, argumentar, tomar decisiones fundamentadas y construir una postura propia frente a diferentes situaciones.</a:t>
            </a:r>
          </a:p>
        </p:txBody>
      </p:sp>
      <p:sp>
        <p:nvSpPr>
          <p:cNvPr id="3" name="TextBox 23">
            <a:extLst>
              <a:ext uri="{FF2B5EF4-FFF2-40B4-BE49-F238E27FC236}">
                <a16:creationId xmlns:a16="http://schemas.microsoft.com/office/drawing/2014/main" id="{03504CE1-76AF-52BC-997C-788CFFE903E1}"/>
              </a:ext>
            </a:extLst>
          </p:cNvPr>
          <p:cNvSpPr txBox="1"/>
          <p:nvPr/>
        </p:nvSpPr>
        <p:spPr>
          <a:xfrm>
            <a:off x="545797" y="4725713"/>
            <a:ext cx="4987133" cy="923330"/>
          </a:xfrm>
          <a:prstGeom prst="rect">
            <a:avLst/>
          </a:prstGeom>
          <a:solidFill>
            <a:schemeClr val="accent3">
              <a:lumMod val="20000"/>
              <a:lumOff val="80000"/>
            </a:schemeClr>
          </a:solidFill>
        </p:spPr>
        <p:txBody>
          <a:bodyPr wrap="square" lIns="0" tIns="0" rIns="0" bIns="0" rtlCol="0" anchor="t">
            <a:spAutoFit/>
          </a:bodyPr>
          <a:lstStyle/>
          <a:p>
            <a:pPr algn="just">
              <a:spcBef>
                <a:spcPct val="0"/>
              </a:spcBef>
            </a:pPr>
            <a:r>
              <a:rPr lang="es-PE" sz="1200" noProof="0" dirty="0">
                <a:solidFill>
                  <a:srgbClr val="000000"/>
                </a:solidFill>
                <a:latin typeface="Open Sans"/>
                <a:ea typeface="Open Sans"/>
                <a:cs typeface="Open Sans"/>
                <a:sym typeface="Open Sans"/>
              </a:rPr>
              <a:t>Las estrategias pedagógicas para fomentar el pensamiento crítico en sus estudiantes son: las preguntas abiertas, el debate, el trabajo grupal, la lectura crítica, el aprendizaje basado en problemas, el análisis de situaciones significativas y la resolución de problemas vinculados con la realidad</a:t>
            </a:r>
          </a:p>
        </p:txBody>
      </p:sp>
      <p:sp>
        <p:nvSpPr>
          <p:cNvPr id="4" name="TextBox 24">
            <a:extLst>
              <a:ext uri="{FF2B5EF4-FFF2-40B4-BE49-F238E27FC236}">
                <a16:creationId xmlns:a16="http://schemas.microsoft.com/office/drawing/2014/main" id="{DB8794F2-0ACF-F8F4-939C-AB53F5778362}"/>
              </a:ext>
            </a:extLst>
          </p:cNvPr>
          <p:cNvSpPr txBox="1"/>
          <p:nvPr/>
        </p:nvSpPr>
        <p:spPr>
          <a:xfrm>
            <a:off x="6659071" y="2290189"/>
            <a:ext cx="4926395" cy="1477328"/>
          </a:xfrm>
          <a:prstGeom prst="rect">
            <a:avLst/>
          </a:prstGeom>
          <a:solidFill>
            <a:schemeClr val="accent3">
              <a:lumMod val="20000"/>
              <a:lumOff val="80000"/>
            </a:schemeClr>
          </a:solidFill>
        </p:spPr>
        <p:txBody>
          <a:bodyPr wrap="square" lIns="0" tIns="0" rIns="0" bIns="0" rtlCol="0" anchor="t">
            <a:spAutoFit/>
          </a:bodyPr>
          <a:lstStyle/>
          <a:p>
            <a:pPr algn="just">
              <a:spcBef>
                <a:spcPct val="0"/>
              </a:spcBef>
            </a:pPr>
            <a:r>
              <a:rPr lang="es-PE" sz="1200" noProof="0" dirty="0">
                <a:solidFill>
                  <a:srgbClr val="000000"/>
                </a:solidFill>
                <a:latin typeface="Open Sans"/>
                <a:ea typeface="Open Sans"/>
                <a:cs typeface="Open Sans"/>
                <a:sym typeface="Open Sans"/>
              </a:rPr>
              <a:t>Los factores que facilitan su integración son: Currículo Nacional, la disposición de los docentes para promover la reflexión, el establecimiento de un clima de confianza, la participación activa de los estudiantes y la apertura al diálogo. Asimismo, identifico como obstáculos el tiempo limitado, la presión por cumplir con la programación curricular, las prácticas de evaluación centradas en respuestas cerradas, la escasez de materiales contextualizados y la insuficiencia de acompañamiento pedagógico.</a:t>
            </a:r>
          </a:p>
        </p:txBody>
      </p:sp>
      <p:sp>
        <p:nvSpPr>
          <p:cNvPr id="5" name="TextBox 28">
            <a:extLst>
              <a:ext uri="{FF2B5EF4-FFF2-40B4-BE49-F238E27FC236}">
                <a16:creationId xmlns:a16="http://schemas.microsoft.com/office/drawing/2014/main" id="{73095853-3C3C-F9F0-0E24-01018A1489C4}"/>
              </a:ext>
            </a:extLst>
          </p:cNvPr>
          <p:cNvSpPr txBox="1"/>
          <p:nvPr/>
        </p:nvSpPr>
        <p:spPr>
          <a:xfrm>
            <a:off x="6659071" y="4541047"/>
            <a:ext cx="5094732" cy="923330"/>
          </a:xfrm>
          <a:prstGeom prst="rect">
            <a:avLst/>
          </a:prstGeom>
          <a:solidFill>
            <a:schemeClr val="accent3">
              <a:lumMod val="20000"/>
              <a:lumOff val="80000"/>
            </a:schemeClr>
          </a:solidFill>
        </p:spPr>
        <p:txBody>
          <a:bodyPr wrap="square" lIns="0" tIns="0" rIns="0" bIns="0" rtlCol="0" anchor="t">
            <a:spAutoFit/>
          </a:bodyPr>
          <a:lstStyle/>
          <a:p>
            <a:pPr algn="just">
              <a:spcBef>
                <a:spcPct val="0"/>
              </a:spcBef>
            </a:pPr>
            <a:r>
              <a:rPr lang="es-PE" sz="1200" noProof="0" dirty="0">
                <a:solidFill>
                  <a:srgbClr val="000000"/>
                </a:solidFill>
                <a:latin typeface="Open Sans"/>
                <a:ea typeface="Open Sans"/>
                <a:cs typeface="Open Sans"/>
                <a:sym typeface="Open Sans"/>
              </a:rPr>
              <a:t>Las necesidades de formación y apoyo identificadas son la capacitación práctica, el acompañamiento pedagógico permanente, las clases modelo, las guías didácticas, los materiales contextualizados, la disponibilidad de tiempo para la planificación y el fortalecimiento del trabajo colegiado.</a:t>
            </a:r>
          </a:p>
        </p:txBody>
      </p:sp>
      <p:sp>
        <p:nvSpPr>
          <p:cNvPr id="8" name="TextBox 29">
            <a:extLst>
              <a:ext uri="{FF2B5EF4-FFF2-40B4-BE49-F238E27FC236}">
                <a16:creationId xmlns:a16="http://schemas.microsoft.com/office/drawing/2014/main" id="{9CB5FFEF-B991-5902-C691-C3A702F98FCE}"/>
              </a:ext>
            </a:extLst>
          </p:cNvPr>
          <p:cNvSpPr txBox="1"/>
          <p:nvPr/>
        </p:nvSpPr>
        <p:spPr>
          <a:xfrm>
            <a:off x="545797" y="2105523"/>
            <a:ext cx="4926394" cy="923330"/>
          </a:xfrm>
          <a:prstGeom prst="rect">
            <a:avLst/>
          </a:prstGeom>
          <a:solidFill>
            <a:schemeClr val="accent3">
              <a:lumMod val="20000"/>
              <a:lumOff val="80000"/>
            </a:schemeClr>
          </a:solidFill>
        </p:spPr>
        <p:txBody>
          <a:bodyPr wrap="square" lIns="0" tIns="0" rIns="0" bIns="0" rtlCol="0" anchor="t">
            <a:spAutoFit/>
          </a:bodyPr>
          <a:lstStyle/>
          <a:p>
            <a:pPr algn="just">
              <a:spcBef>
                <a:spcPct val="0"/>
              </a:spcBef>
            </a:pPr>
            <a:r>
              <a:rPr lang="es-PE" sz="1200" noProof="0" dirty="0">
                <a:solidFill>
                  <a:srgbClr val="000000"/>
                </a:solidFill>
                <a:latin typeface="Open Sans"/>
                <a:ea typeface="Open Sans"/>
                <a:cs typeface="Open Sans"/>
                <a:sym typeface="Open Sans"/>
              </a:rPr>
              <a:t>Las experiencias pedagógicas en torno al pensamiento crítico se manifiestan y desarrollan como una practica educativa en construcción, cuyo fortalecimiento requiere mayor articulación entre la formación docente, planificación pedagógica y el apoyo institucional. </a:t>
            </a:r>
          </a:p>
        </p:txBody>
      </p:sp>
    </p:spTree>
    <p:extLst>
      <p:ext uri="{BB962C8B-B14F-4D97-AF65-F5344CB8AC3E}">
        <p14:creationId xmlns:p14="http://schemas.microsoft.com/office/powerpoint/2010/main" val="2332922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0">
            <a:extLst>
              <a:ext uri="{FF2B5EF4-FFF2-40B4-BE49-F238E27FC236}">
                <a16:creationId xmlns:a16="http://schemas.microsoft.com/office/drawing/2014/main" id="{F41687B7-F258-0DCF-EE9E-0EDC5F290FE7}"/>
              </a:ext>
            </a:extLst>
          </p:cNvPr>
          <p:cNvGrpSpPr/>
          <p:nvPr/>
        </p:nvGrpSpPr>
        <p:grpSpPr>
          <a:xfrm>
            <a:off x="2195175" y="2069428"/>
            <a:ext cx="7801649" cy="3415777"/>
            <a:chOff x="0" y="0"/>
            <a:chExt cx="3082133" cy="1349443"/>
          </a:xfrm>
        </p:grpSpPr>
        <p:sp>
          <p:nvSpPr>
            <p:cNvPr id="6" name="Freeform 11">
              <a:extLst>
                <a:ext uri="{FF2B5EF4-FFF2-40B4-BE49-F238E27FC236}">
                  <a16:creationId xmlns:a16="http://schemas.microsoft.com/office/drawing/2014/main" id="{CA6D5539-4308-D573-F0D3-306B6795C49D}"/>
                </a:ext>
              </a:extLst>
            </p:cNvPr>
            <p:cNvSpPr/>
            <p:nvPr/>
          </p:nvSpPr>
          <p:spPr>
            <a:xfrm>
              <a:off x="0" y="0"/>
              <a:ext cx="3082133" cy="1349443"/>
            </a:xfrm>
            <a:custGeom>
              <a:avLst/>
              <a:gdLst/>
              <a:ahLst/>
              <a:cxnLst/>
              <a:rect l="l" t="t" r="r" b="b"/>
              <a:pathLst>
                <a:path w="3082133" h="1349443">
                  <a:moveTo>
                    <a:pt x="0" y="0"/>
                  </a:moveTo>
                  <a:lnTo>
                    <a:pt x="3082133" y="0"/>
                  </a:lnTo>
                  <a:lnTo>
                    <a:pt x="3082133" y="1349443"/>
                  </a:lnTo>
                  <a:lnTo>
                    <a:pt x="0" y="1349443"/>
                  </a:lnTo>
                  <a:close/>
                </a:path>
              </a:pathLst>
            </a:custGeom>
            <a:solidFill>
              <a:srgbClr val="6C8CC6">
                <a:alpha val="40784"/>
              </a:srgbClr>
            </a:solidFill>
          </p:spPr>
          <p:txBody>
            <a:bodyPr/>
            <a:lstStyle/>
            <a:p>
              <a:endParaRPr lang="en-US" sz="1200" dirty="0"/>
            </a:p>
          </p:txBody>
        </p:sp>
        <p:sp>
          <p:nvSpPr>
            <p:cNvPr id="7" name="TextBox 12">
              <a:extLst>
                <a:ext uri="{FF2B5EF4-FFF2-40B4-BE49-F238E27FC236}">
                  <a16:creationId xmlns:a16="http://schemas.microsoft.com/office/drawing/2014/main" id="{A0724E4A-ED79-23FB-12D4-7F61F073F4CC}"/>
                </a:ext>
              </a:extLst>
            </p:cNvPr>
            <p:cNvSpPr txBox="1"/>
            <p:nvPr/>
          </p:nvSpPr>
          <p:spPr>
            <a:xfrm>
              <a:off x="0" y="-38100"/>
              <a:ext cx="3082133" cy="1387543"/>
            </a:xfrm>
            <a:prstGeom prst="rect">
              <a:avLst/>
            </a:prstGeom>
          </p:spPr>
          <p:txBody>
            <a:bodyPr lIns="33867" tIns="33867" rIns="33867" bIns="33867" rtlCol="0" anchor="ctr"/>
            <a:lstStyle/>
            <a:p>
              <a:pPr algn="ctr">
                <a:lnSpc>
                  <a:spcPts val="1773"/>
                </a:lnSpc>
                <a:spcBef>
                  <a:spcPct val="0"/>
                </a:spcBef>
              </a:pPr>
              <a:endParaRPr lang="en-US" sz="1200" dirty="0"/>
            </a:p>
          </p:txBody>
        </p:sp>
      </p:grpSp>
      <p:sp>
        <p:nvSpPr>
          <p:cNvPr id="8" name="TextBox 13">
            <a:extLst>
              <a:ext uri="{FF2B5EF4-FFF2-40B4-BE49-F238E27FC236}">
                <a16:creationId xmlns:a16="http://schemas.microsoft.com/office/drawing/2014/main" id="{E01DE847-97F4-719F-3818-94CB3F4EF643}"/>
              </a:ext>
            </a:extLst>
          </p:cNvPr>
          <p:cNvSpPr txBox="1"/>
          <p:nvPr/>
        </p:nvSpPr>
        <p:spPr>
          <a:xfrm>
            <a:off x="2557302" y="2826271"/>
            <a:ext cx="7077393" cy="1205458"/>
          </a:xfrm>
          <a:prstGeom prst="rect">
            <a:avLst/>
          </a:prstGeom>
        </p:spPr>
        <p:txBody>
          <a:bodyPr lIns="0" tIns="0" rIns="0" bIns="0" rtlCol="0" anchor="t">
            <a:spAutoFit/>
          </a:bodyPr>
          <a:lstStyle/>
          <a:p>
            <a:pPr algn="ctr">
              <a:lnSpc>
                <a:spcPts val="9427"/>
              </a:lnSpc>
            </a:pPr>
            <a:r>
              <a:rPr lang="en-US" sz="9334" b="1" dirty="0">
                <a:solidFill>
                  <a:srgbClr val="000000"/>
                </a:solidFill>
                <a:latin typeface="The Seasons Bold"/>
                <a:ea typeface="The Seasons Bold"/>
                <a:cs typeface="The Seasons Bold"/>
                <a:sym typeface="The Seasons Bold"/>
              </a:rPr>
              <a:t>GRACIAS</a:t>
            </a:r>
          </a:p>
        </p:txBody>
      </p:sp>
      <p:sp>
        <p:nvSpPr>
          <p:cNvPr id="9" name="TextBox 14">
            <a:extLst>
              <a:ext uri="{FF2B5EF4-FFF2-40B4-BE49-F238E27FC236}">
                <a16:creationId xmlns:a16="http://schemas.microsoft.com/office/drawing/2014/main" id="{CD83C70C-66F8-B445-0DD1-047890DBB645}"/>
              </a:ext>
            </a:extLst>
          </p:cNvPr>
          <p:cNvSpPr txBox="1"/>
          <p:nvPr/>
        </p:nvSpPr>
        <p:spPr>
          <a:xfrm>
            <a:off x="3061368" y="4023265"/>
            <a:ext cx="6069259" cy="735201"/>
          </a:xfrm>
          <a:prstGeom prst="rect">
            <a:avLst/>
          </a:prstGeom>
        </p:spPr>
        <p:txBody>
          <a:bodyPr lIns="0" tIns="0" rIns="0" bIns="0" rtlCol="0" anchor="t">
            <a:spAutoFit/>
          </a:bodyPr>
          <a:lstStyle/>
          <a:p>
            <a:pPr algn="ctr">
              <a:lnSpc>
                <a:spcPts val="6150"/>
              </a:lnSpc>
            </a:pPr>
            <a:r>
              <a:rPr lang="en-US" sz="3868" b="1" dirty="0" err="1">
                <a:solidFill>
                  <a:srgbClr val="000000"/>
                </a:solidFill>
                <a:latin typeface="Poppins Bold"/>
                <a:ea typeface="Poppins Bold"/>
                <a:cs typeface="Poppins Bold"/>
                <a:sym typeface="Poppins Bold"/>
              </a:rPr>
              <a:t>AÑAY</a:t>
            </a:r>
            <a:r>
              <a:rPr lang="en-US" sz="3868" b="1" dirty="0">
                <a:solidFill>
                  <a:srgbClr val="000000"/>
                </a:solidFill>
                <a:latin typeface="Poppins Bold"/>
                <a:ea typeface="Poppins Bold"/>
                <a:cs typeface="Poppins Bold"/>
                <a:sym typeface="Poppins Bold"/>
              </a:rPr>
              <a:t> </a:t>
            </a:r>
          </a:p>
        </p:txBody>
      </p:sp>
      <p:sp>
        <p:nvSpPr>
          <p:cNvPr id="10" name="Freeform 9">
            <a:extLst>
              <a:ext uri="{FF2B5EF4-FFF2-40B4-BE49-F238E27FC236}">
                <a16:creationId xmlns:a16="http://schemas.microsoft.com/office/drawing/2014/main" id="{65B833B7-FB8B-5A70-235A-42FB6D72E44B}"/>
              </a:ext>
            </a:extLst>
          </p:cNvPr>
          <p:cNvSpPr/>
          <p:nvPr/>
        </p:nvSpPr>
        <p:spPr>
          <a:xfrm>
            <a:off x="1873633" y="1877697"/>
            <a:ext cx="8444727" cy="3852663"/>
          </a:xfrm>
          <a:custGeom>
            <a:avLst/>
            <a:gdLst/>
            <a:ahLst/>
            <a:cxnLst/>
            <a:rect l="l" t="t" r="r" b="b"/>
            <a:pathLst>
              <a:path w="12667090" h="5778995">
                <a:moveTo>
                  <a:pt x="0" y="0"/>
                </a:moveTo>
                <a:lnTo>
                  <a:pt x="12667090" y="0"/>
                </a:lnTo>
                <a:lnTo>
                  <a:pt x="12667090" y="5778996"/>
                </a:lnTo>
                <a:lnTo>
                  <a:pt x="0" y="57789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dirty="0"/>
          </a:p>
        </p:txBody>
      </p:sp>
    </p:spTree>
    <p:extLst>
      <p:ext uri="{BB962C8B-B14F-4D97-AF65-F5344CB8AC3E}">
        <p14:creationId xmlns:p14="http://schemas.microsoft.com/office/powerpoint/2010/main" val="11216726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934</Words>
  <Application>Microsoft Office PowerPoint</Application>
  <PresentationFormat>Panorámica</PresentationFormat>
  <Paragraphs>79</Paragraphs>
  <Slides>11</Slides>
  <Notes>1</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11</vt:i4>
      </vt:variant>
    </vt:vector>
  </HeadingPairs>
  <TitlesOfParts>
    <vt:vector size="24" baseType="lpstr">
      <vt:lpstr>Arial</vt:lpstr>
      <vt:lpstr>Arial Black</vt:lpstr>
      <vt:lpstr>Calibri</vt:lpstr>
      <vt:lpstr>Calibri Light</vt:lpstr>
      <vt:lpstr>Franklin Gothic Medium Cond</vt:lpstr>
      <vt:lpstr>Libre Baskerville</vt:lpstr>
      <vt:lpstr>Libre Baskerville Bold</vt:lpstr>
      <vt:lpstr>Open Sans</vt:lpstr>
      <vt:lpstr>Open Sans Bold</vt:lpstr>
      <vt:lpstr>Poppins</vt:lpstr>
      <vt:lpstr>Poppins Bold</vt:lpstr>
      <vt:lpstr>The Seasons Bold</vt:lpstr>
      <vt:lpstr>Tema de Office</vt:lpstr>
      <vt:lpstr>Presentación de PowerPoint</vt:lpstr>
      <vt:lpstr>PLANTEAMIENTO DEL PROBLEMA</vt:lpstr>
      <vt:lpstr>OBJETIVOS DE INVESTIGACIÓN </vt:lpstr>
      <vt:lpstr>ANTECEDENTES  </vt:lpstr>
      <vt:lpstr>Presentación de PowerPoint</vt:lpstr>
      <vt:lpstr>Presentación de PowerPoint</vt:lpstr>
      <vt:lpstr>Presentación de PowerPoint</vt:lpstr>
      <vt:lpstr>RESULTADOS</vt:lpstr>
      <vt:lpstr>DISCUSIÓN</vt:lpstr>
      <vt:lpstr>CONCLUSIONES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PONENCIA: RESULTADO DE INVESTIGACIÓN CATEGORÍA: DOCENTE/ESTUDIANTE/INVITADO</dc:title>
  <dc:creator>PC</dc:creator>
  <cp:lastModifiedBy>Norma Quispe</cp:lastModifiedBy>
  <cp:revision>27</cp:revision>
  <dcterms:created xsi:type="dcterms:W3CDTF">2026-07-20T20:07:00Z</dcterms:created>
  <dcterms:modified xsi:type="dcterms:W3CDTF">2026-10-10T00:40:19Z</dcterms:modified>
</cp:coreProperties>
</file>