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3">
  <p:sldMasterIdLst>
    <p:sldMasterId id="2147483660" r:id="rId1"/>
    <p:sldMasterId id="2147483648" r:id="rId2"/>
  </p:sldMasterIdLst>
  <p:notesMasterIdLst>
    <p:notesMasterId r:id="rId25"/>
  </p:notesMasterIdLst>
  <p:sldIdLst>
    <p:sldId id="395" r:id="rId3"/>
    <p:sldId id="317" r:id="rId4"/>
    <p:sldId id="396" r:id="rId5"/>
    <p:sldId id="397" r:id="rId6"/>
    <p:sldId id="398" r:id="rId7"/>
    <p:sldId id="345" r:id="rId8"/>
    <p:sldId id="321" r:id="rId9"/>
    <p:sldId id="394" r:id="rId10"/>
    <p:sldId id="431" r:id="rId11"/>
    <p:sldId id="324" r:id="rId12"/>
    <p:sldId id="393" r:id="rId13"/>
    <p:sldId id="400" r:id="rId14"/>
    <p:sldId id="361" r:id="rId15"/>
    <p:sldId id="413" r:id="rId16"/>
    <p:sldId id="366" r:id="rId17"/>
    <p:sldId id="367" r:id="rId18"/>
    <p:sldId id="414" r:id="rId19"/>
    <p:sldId id="370" r:id="rId20"/>
    <p:sldId id="384" r:id="rId21"/>
    <p:sldId id="412" r:id="rId22"/>
    <p:sldId id="402" r:id="rId23"/>
    <p:sldId id="401" r:id="rId2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4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4622" autoAdjust="0"/>
  </p:normalViewPr>
  <p:slideViewPr>
    <p:cSldViewPr>
      <p:cViewPr varScale="1">
        <p:scale>
          <a:sx n="57" d="100"/>
          <a:sy n="57" d="100"/>
        </p:scale>
        <p:origin x="821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B9036-7BBC-41CF-98C0-C15F51304650}" type="datetimeFigureOut">
              <a:rPr lang="es-PE" smtClean="0"/>
              <a:t>10/10/2026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8A1B7-C265-4E37-9A72-04CE84FAC57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88475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F1ABF-0642-F36A-1294-E5DAC23A7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5E22BA-6D68-EFD2-9A57-DBFA7E33E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292E70D-33AB-6731-0BD2-F5364AD5C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47A422-60AD-9360-3224-E262C74EF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8A1B7-C265-4E37-9A72-04CE84FAC5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3538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1E37E-D69C-2AD6-3028-7A4C7F639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3DA4095-B6BD-4D47-AD95-1F31B9DFC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1C66D81-928D-3ECC-5BDB-F602D1B6A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B00C22-1F3D-55EC-F6DD-ED0E3C6AD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8A1B7-C265-4E37-9A72-04CE84FAC5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55920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8C7F7-A8C0-E593-57E6-701AD4619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86CEC38-923A-EDEE-2E89-3E57128C08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90FA41-0230-8210-5F77-D4D0FA7B2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1E96F1-50D8-139B-DFF8-E00B11C35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8A1B7-C265-4E37-9A72-04CE84FAC5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0404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B6E1A-186F-A1B4-A0C8-9CBB113D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1E013BF-6CA5-466B-74B6-B34010445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C281C5-81D1-E962-F7FD-5D29E149D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A7E97B-0871-194D-13D6-32AC5A858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8A1B7-C265-4E37-9A72-04CE84FAC577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7510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/>
          <a:ea typeface="Times New Roman"/>
          <a:cs typeface="Times New Roman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/>
          <a:ea typeface="Times New Roman"/>
          <a:cs typeface="Times New Roman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/>
          <a:ea typeface="Times New Roman"/>
          <a:cs typeface="Times New Roman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/>
          <a:ea typeface="Times New Roman"/>
          <a:cs typeface="Times New Roman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Times New Roman"/>
          <a:ea typeface="Times New Roman"/>
          <a:cs typeface="Times New Roman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8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svg"/><Relationship Id="rId4" Type="http://schemas.openxmlformats.org/officeDocument/2006/relationships/image" Target="../media/image4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hdl.handle.net/20.500.12833/2461" TargetMode="External"/><Relationship Id="rId13" Type="http://schemas.openxmlformats.org/officeDocument/2006/relationships/hyperlink" Target="https://doi.org/10.37811/cl_rcm.v8i2.10580" TargetMode="External"/><Relationship Id="rId3" Type="http://schemas.openxmlformats.org/officeDocument/2006/relationships/hyperlink" Target="https://doi.org/10.5093/psed2025a3" TargetMode="External"/><Relationship Id="rId7" Type="http://schemas.openxmlformats.org/officeDocument/2006/relationships/hyperlink" Target="https://doi.org/10.37811/cl_rcm.v7i4.7055" TargetMode="External"/><Relationship Id="rId12" Type="http://schemas.openxmlformats.org/officeDocument/2006/relationships/hyperlink" Target="https://www.gob.pe/institucion/cne/noticias/1190385-dialogos-nacionales-del-cne-bienestar-socioemocional-y-convivencia-sin-violencia" TargetMode="External"/><Relationship Id="rId2" Type="http://schemas.openxmlformats.org/officeDocument/2006/relationships/hyperlink" Target="https://injotel.org/index.php/12/article/view/15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c.scalahed.com/recursos/files/r161r/w26022w/Arias_S2.pdf" TargetMode="External"/><Relationship Id="rId11" Type="http://schemas.openxmlformats.org/officeDocument/2006/relationships/hyperlink" Target="https://hdl.handle.net/20.500.12866/16751" TargetMode="External"/><Relationship Id="rId5" Type="http://schemas.openxmlformats.org/officeDocument/2006/relationships/hyperlink" Target="https://doi.org/10.61707/nka5xp60" TargetMode="External"/><Relationship Id="rId10" Type="http://schemas.openxmlformats.org/officeDocument/2006/relationships/hyperlink" Target="https://www.reicomunicar.org/index.php/reicomunicar/article/view/261" TargetMode="External"/><Relationship Id="rId4" Type="http://schemas.openxmlformats.org/officeDocument/2006/relationships/hyperlink" Target="https://doi.org/10.54517/esp.v9i4.2168" TargetMode="External"/><Relationship Id="rId9" Type="http://schemas.openxmlformats.org/officeDocument/2006/relationships/hyperlink" Target="https://forthworthjournals.org/journals/index.php/IJHC/article/view/43" TargetMode="External"/><Relationship Id="rId14" Type="http://schemas.openxmlformats.org/officeDocument/2006/relationships/hyperlink" Target="https://hdl.handle.net/20.500.12692/15704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rma libre: forma 36">
            <a:extLst>
              <a:ext uri="{FF2B5EF4-FFF2-40B4-BE49-F238E27FC236}">
                <a16:creationId xmlns:a16="http://schemas.microsoft.com/office/drawing/2014/main" id="{AC8FF02B-23BB-42D3-86BF-E2D43961E768}"/>
              </a:ext>
            </a:extLst>
          </p:cNvPr>
          <p:cNvSpPr/>
          <p:nvPr/>
        </p:nvSpPr>
        <p:spPr>
          <a:xfrm>
            <a:off x="0" y="9827118"/>
            <a:ext cx="8271994" cy="459882"/>
          </a:xfrm>
          <a:custGeom>
            <a:avLst/>
            <a:gdLst>
              <a:gd name="connsiteX0" fmla="*/ 0 w 7903980"/>
              <a:gd name="connsiteY0" fmla="*/ 0 h 459882"/>
              <a:gd name="connsiteX1" fmla="*/ 6978432 w 7903980"/>
              <a:gd name="connsiteY1" fmla="*/ 0 h 459882"/>
              <a:gd name="connsiteX2" fmla="*/ 7903980 w 7903980"/>
              <a:gd name="connsiteY2" fmla="*/ 228036 h 459882"/>
              <a:gd name="connsiteX3" fmla="*/ 6978432 w 7903980"/>
              <a:gd name="connsiteY3" fmla="*/ 456072 h 459882"/>
              <a:gd name="connsiteX4" fmla="*/ 2185034 w 7903980"/>
              <a:gd name="connsiteY4" fmla="*/ 459882 h 459882"/>
              <a:gd name="connsiteX5" fmla="*/ 0 w 7903980"/>
              <a:gd name="connsiteY5" fmla="*/ 456646 h 45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3980" h="459882">
                <a:moveTo>
                  <a:pt x="0" y="0"/>
                </a:moveTo>
                <a:lnTo>
                  <a:pt x="6978432" y="0"/>
                </a:lnTo>
                <a:lnTo>
                  <a:pt x="7903980" y="228036"/>
                </a:lnTo>
                <a:lnTo>
                  <a:pt x="6978432" y="456072"/>
                </a:lnTo>
                <a:lnTo>
                  <a:pt x="2185034" y="459882"/>
                </a:lnTo>
                <a:lnTo>
                  <a:pt x="0" y="45664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4" name="TextBox 4"/>
          <p:cNvSpPr txBox="1"/>
          <p:nvPr/>
        </p:nvSpPr>
        <p:spPr>
          <a:xfrm>
            <a:off x="-17157" y="9582431"/>
            <a:ext cx="7805142" cy="250578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 rot="10800000">
            <a:off x="5257800" y="10052097"/>
            <a:ext cx="13030200" cy="251333"/>
          </a:xfrm>
          <a:custGeom>
            <a:avLst/>
            <a:gdLst>
              <a:gd name="connsiteX0" fmla="*/ 1926860 w 1926860"/>
              <a:gd name="connsiteY0" fmla="*/ 49126 h 98252"/>
              <a:gd name="connsiteX1" fmla="*/ 1723660 w 1926860"/>
              <a:gd name="connsiteY1" fmla="*/ 98252 h 98252"/>
              <a:gd name="connsiteX2" fmla="*/ 8810 w 1926860"/>
              <a:gd name="connsiteY2" fmla="*/ 98252 h 98252"/>
              <a:gd name="connsiteX3" fmla="*/ 0 w 1926860"/>
              <a:gd name="connsiteY3" fmla="*/ 44900 h 98252"/>
              <a:gd name="connsiteX4" fmla="*/ 8810 w 1926860"/>
              <a:gd name="connsiteY4" fmla="*/ 0 h 98252"/>
              <a:gd name="connsiteX5" fmla="*/ 1723660 w 1926860"/>
              <a:gd name="connsiteY5" fmla="*/ 0 h 98252"/>
              <a:gd name="connsiteX6" fmla="*/ 1926860 w 1926860"/>
              <a:gd name="connsiteY6" fmla="*/ 49126 h 98252"/>
              <a:gd name="connsiteX0" fmla="*/ 1918050 w 1918050"/>
              <a:gd name="connsiteY0" fmla="*/ 49126 h 98252"/>
              <a:gd name="connsiteX1" fmla="*/ 1714850 w 1918050"/>
              <a:gd name="connsiteY1" fmla="*/ 98252 h 98252"/>
              <a:gd name="connsiteX2" fmla="*/ 0 w 1918050"/>
              <a:gd name="connsiteY2" fmla="*/ 98252 h 98252"/>
              <a:gd name="connsiteX3" fmla="*/ 332 w 1918050"/>
              <a:gd name="connsiteY3" fmla="*/ 45392 h 98252"/>
              <a:gd name="connsiteX4" fmla="*/ 0 w 1918050"/>
              <a:gd name="connsiteY4" fmla="*/ 0 h 98252"/>
              <a:gd name="connsiteX5" fmla="*/ 1714850 w 1918050"/>
              <a:gd name="connsiteY5" fmla="*/ 0 h 98252"/>
              <a:gd name="connsiteX6" fmla="*/ 1918050 w 1918050"/>
              <a:gd name="connsiteY6" fmla="*/ 49126 h 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8050" h="98252">
                <a:moveTo>
                  <a:pt x="1918050" y="49126"/>
                </a:moveTo>
                <a:lnTo>
                  <a:pt x="1714850" y="98252"/>
                </a:lnTo>
                <a:lnTo>
                  <a:pt x="0" y="98252"/>
                </a:lnTo>
                <a:cubicBezTo>
                  <a:pt x="111" y="80632"/>
                  <a:pt x="221" y="63012"/>
                  <a:pt x="332" y="45392"/>
                </a:cubicBezTo>
                <a:cubicBezTo>
                  <a:pt x="221" y="30261"/>
                  <a:pt x="111" y="15131"/>
                  <a:pt x="0" y="0"/>
                </a:cubicBezTo>
                <a:lnTo>
                  <a:pt x="1714850" y="0"/>
                </a:lnTo>
                <a:lnTo>
                  <a:pt x="1918050" y="4912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10" name="TextBox 10"/>
          <p:cNvSpPr txBox="1"/>
          <p:nvPr/>
        </p:nvSpPr>
        <p:spPr>
          <a:xfrm rot="10800000">
            <a:off x="6314154" y="10122277"/>
            <a:ext cx="13210776" cy="108470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 dirty="0"/>
          </a:p>
        </p:txBody>
      </p:sp>
      <p:sp>
        <p:nvSpPr>
          <p:cNvPr id="12" name="TextBox 12"/>
          <p:cNvSpPr txBox="1"/>
          <p:nvPr/>
        </p:nvSpPr>
        <p:spPr>
          <a:xfrm>
            <a:off x="2449977" y="7060528"/>
            <a:ext cx="13604832" cy="198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5"/>
              </a:lnSpc>
            </a:pPr>
            <a:r>
              <a:rPr lang="es-E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PRESENTADO POR:</a:t>
            </a:r>
          </a:p>
          <a:p>
            <a:pPr algn="ctr">
              <a:lnSpc>
                <a:spcPts val="3145"/>
              </a:lnSpc>
            </a:pPr>
            <a:r>
              <a:rPr lang="es-E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Bach. Edward Pardo Huaraca</a:t>
            </a:r>
          </a:p>
          <a:p>
            <a:pPr algn="ctr">
              <a:lnSpc>
                <a:spcPts val="3145"/>
              </a:lnSpc>
            </a:pPr>
            <a:r>
              <a:rPr lang="es-E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Bach. Nahir </a:t>
            </a:r>
            <a:r>
              <a:rPr lang="es-ES" sz="24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Mendez</a:t>
            </a:r>
            <a:r>
              <a:rPr lang="es-E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Laura</a:t>
            </a:r>
          </a:p>
          <a:p>
            <a:pPr algn="ctr">
              <a:lnSpc>
                <a:spcPts val="3145"/>
              </a:lnSpc>
            </a:pPr>
            <a:r>
              <a:rPr lang="es-ES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ASESOR:</a:t>
            </a:r>
          </a:p>
          <a:p>
            <a:pPr algn="ctr">
              <a:lnSpc>
                <a:spcPts val="3145"/>
              </a:lnSpc>
            </a:pPr>
            <a:r>
              <a:rPr lang="es-E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Juan Solano Gutiérrez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348687" y="3212352"/>
            <a:ext cx="13792212" cy="1753619"/>
            <a:chOff x="0" y="-174854"/>
            <a:chExt cx="18389616" cy="233815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-174854"/>
              <a:ext cx="18389616" cy="2338158"/>
              <a:chOff x="0" y="-34539"/>
              <a:chExt cx="3632517" cy="46185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586908" cy="423758"/>
              </a:xfrm>
              <a:custGeom>
                <a:avLst/>
                <a:gdLst/>
                <a:ahLst/>
                <a:cxnLst/>
                <a:rect l="l" t="t" r="r" b="b"/>
                <a:pathLst>
                  <a:path w="3586908" h="423758">
                    <a:moveTo>
                      <a:pt x="0" y="0"/>
                    </a:moveTo>
                    <a:lnTo>
                      <a:pt x="3586908" y="0"/>
                    </a:lnTo>
                    <a:lnTo>
                      <a:pt x="3586908" y="423758"/>
                    </a:lnTo>
                    <a:lnTo>
                      <a:pt x="0" y="423758"/>
                    </a:lnTo>
                    <a:close/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s-PE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5609" y="-34539"/>
                <a:ext cx="3586908" cy="4618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778539" y="181522"/>
              <a:ext cx="16601645" cy="1773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s-ES" sz="2499" dirty="0">
                  <a:latin typeface="Times New Roman"/>
                  <a:ea typeface="Times New Roman"/>
                  <a:cs typeface="Times New Roman"/>
                  <a:sym typeface="Times New Roman"/>
                </a:rPr>
                <a:t>PRÁCTICA DE VALORES ÉTICOS-MORALES, HUMANOS Y SOCIALES EN LA CONVIVENCIA ESCOLAR EN ESTUDIANTES DE TERCER GRADO DE PRIMARIA EN UNA INSTITUCIÓN PÚBLICA DE ANDAHUAYLAS - 2024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22400" y="493907"/>
            <a:ext cx="1670505" cy="2188361"/>
          </a:xfrm>
          <a:custGeom>
            <a:avLst/>
            <a:gdLst/>
            <a:ahLst/>
            <a:cxnLst/>
            <a:rect l="l" t="t" r="r" b="b"/>
            <a:pathLst>
              <a:path w="1670505" h="2188361">
                <a:moveTo>
                  <a:pt x="0" y="0"/>
                </a:moveTo>
                <a:lnTo>
                  <a:pt x="1670505" y="0"/>
                </a:lnTo>
                <a:lnTo>
                  <a:pt x="1670505" y="2188361"/>
                </a:lnTo>
                <a:lnTo>
                  <a:pt x="0" y="2188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188" t="-8708" r="-27470" b="-9352"/>
            </a:stretch>
          </a:blipFill>
        </p:spPr>
        <p:txBody>
          <a:bodyPr/>
          <a:lstStyle/>
          <a:p>
            <a:endParaRPr lang="es-PE"/>
          </a:p>
        </p:txBody>
      </p:sp>
      <p:sp>
        <p:nvSpPr>
          <p:cNvPr id="20" name="TextBox 20"/>
          <p:cNvSpPr txBox="1"/>
          <p:nvPr/>
        </p:nvSpPr>
        <p:spPr>
          <a:xfrm>
            <a:off x="7322003" y="9307229"/>
            <a:ext cx="4188162" cy="365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5"/>
              </a:lnSpc>
              <a:spcBef>
                <a:spcPct val="0"/>
              </a:spcBef>
            </a:pPr>
            <a:r>
              <a:rPr lang="en-US" sz="2247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Andahuaylas - Apurímac - 2026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2708433" y="362238"/>
            <a:ext cx="13245086" cy="2622457"/>
            <a:chOff x="0" y="-104775"/>
            <a:chExt cx="17307624" cy="349661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104775"/>
              <a:ext cx="17228503" cy="953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9"/>
                </a:lnSpc>
              </a:pPr>
              <a:r>
                <a:rPr lang="en-US" sz="4000" b="1" dirty="0">
                  <a:latin typeface="Times New Roman"/>
                  <a:ea typeface="Times New Roman"/>
                  <a:cs typeface="Times New Roman"/>
                  <a:sym typeface="Times New Roman"/>
                </a:rPr>
                <a:t>UNIVERSIDAD NACIONAL JOSÉ MARÍA ARGUEDAS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92100" y="983345"/>
              <a:ext cx="13615194" cy="862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6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FACULTAD DE CIENCIAS DE LA EMPRESA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42937" y="1827304"/>
              <a:ext cx="17164687" cy="1564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ESCUELA PROFESIONAL DE EDUCACIÓN PRIMARIA INTERCULTURAL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521859" y="5122399"/>
            <a:ext cx="13431660" cy="1640952"/>
            <a:chOff x="163742" y="-66675"/>
            <a:chExt cx="12700247" cy="2187936"/>
          </a:xfrm>
        </p:grpSpPr>
        <p:sp>
          <p:nvSpPr>
            <p:cNvPr id="26" name="TextBox 26"/>
            <p:cNvSpPr txBox="1"/>
            <p:nvPr/>
          </p:nvSpPr>
          <p:spPr>
            <a:xfrm>
              <a:off x="163742" y="1336345"/>
              <a:ext cx="12700247" cy="7849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018"/>
                </a:lnSpc>
              </a:pPr>
              <a:r>
                <a:rPr lang="es-PE" sz="3584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Licenciado en Educación Primaria Intercultural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00167" y="-66675"/>
              <a:ext cx="7663656" cy="12105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s-PE" sz="27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TESIS</a:t>
              </a:r>
            </a:p>
            <a:p>
              <a:pPr algn="ctr">
                <a:lnSpc>
                  <a:spcPts val="3640"/>
                </a:lnSpc>
              </a:pPr>
              <a:r>
                <a:rPr lang="es-PE" sz="2700" b="1" dirty="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Para optar el Título Profesional de:</a:t>
              </a:r>
            </a:p>
          </p:txBody>
        </p:sp>
      </p:grp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662D09FB-DFF7-47C9-B661-84FDCB7D596F}"/>
              </a:ext>
            </a:extLst>
          </p:cNvPr>
          <p:cNvSpPr/>
          <p:nvPr/>
        </p:nvSpPr>
        <p:spPr>
          <a:xfrm>
            <a:off x="26508" y="9343659"/>
            <a:ext cx="2172808" cy="762199"/>
          </a:xfrm>
          <a:custGeom>
            <a:avLst/>
            <a:gdLst>
              <a:gd name="connsiteX0" fmla="*/ 0 w 2172808"/>
              <a:gd name="connsiteY0" fmla="*/ 0 h 762199"/>
              <a:gd name="connsiteX1" fmla="*/ 1790824 w 2172808"/>
              <a:gd name="connsiteY1" fmla="*/ 0 h 762199"/>
              <a:gd name="connsiteX2" fmla="*/ 1834879 w 2172808"/>
              <a:gd name="connsiteY2" fmla="*/ 18679 h 762199"/>
              <a:gd name="connsiteX3" fmla="*/ 2165258 w 2172808"/>
              <a:gd name="connsiteY3" fmla="*/ 362420 h 762199"/>
              <a:gd name="connsiteX4" fmla="*/ 2165258 w 2172808"/>
              <a:gd name="connsiteY4" fmla="*/ 399779 h 762199"/>
              <a:gd name="connsiteX5" fmla="*/ 1834879 w 2172808"/>
              <a:gd name="connsiteY5" fmla="*/ 743518 h 762199"/>
              <a:gd name="connsiteX6" fmla="*/ 1790824 w 2172808"/>
              <a:gd name="connsiteY6" fmla="*/ 762199 h 762199"/>
              <a:gd name="connsiteX7" fmla="*/ 0 w 2172808"/>
              <a:gd name="connsiteY7" fmla="*/ 762199 h 762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2808" h="762199">
                <a:moveTo>
                  <a:pt x="0" y="0"/>
                </a:moveTo>
                <a:lnTo>
                  <a:pt x="1790824" y="0"/>
                </a:lnTo>
                <a:cubicBezTo>
                  <a:pt x="1807487" y="0"/>
                  <a:pt x="1823418" y="6754"/>
                  <a:pt x="1834879" y="18679"/>
                </a:cubicBezTo>
                <a:lnTo>
                  <a:pt x="2165258" y="362420"/>
                </a:lnTo>
                <a:cubicBezTo>
                  <a:pt x="2175325" y="372895"/>
                  <a:pt x="2175325" y="389304"/>
                  <a:pt x="2165258" y="399779"/>
                </a:cubicBezTo>
                <a:lnTo>
                  <a:pt x="1834879" y="743518"/>
                </a:lnTo>
                <a:cubicBezTo>
                  <a:pt x="1823418" y="755443"/>
                  <a:pt x="1807487" y="762199"/>
                  <a:pt x="1790824" y="762199"/>
                </a:cubicBezTo>
                <a:lnTo>
                  <a:pt x="0" y="762199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 wrap="square">
            <a:noAutofit/>
          </a:bodyPr>
          <a:lstStyle/>
          <a:p>
            <a:endParaRPr lang="es-PE" dirty="0"/>
          </a:p>
        </p:txBody>
      </p:sp>
      <p:sp>
        <p:nvSpPr>
          <p:cNvPr id="7" name="TextBox 7"/>
          <p:cNvSpPr txBox="1"/>
          <p:nvPr/>
        </p:nvSpPr>
        <p:spPr>
          <a:xfrm>
            <a:off x="499087" y="8801100"/>
            <a:ext cx="2261032" cy="88023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9811" y="570728"/>
            <a:ext cx="2160083" cy="216008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22A1AD3-BA60-177A-72C1-3058FEE53DEA}"/>
              </a:ext>
            </a:extLst>
          </p:cNvPr>
          <p:cNvSpPr txBox="1"/>
          <p:nvPr/>
        </p:nvSpPr>
        <p:spPr>
          <a:xfrm>
            <a:off x="4870655" y="5862172"/>
            <a:ext cx="977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P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BEDF95-5E62-7A81-1546-F18275B426B8}"/>
              </a:ext>
            </a:extLst>
          </p:cNvPr>
          <p:cNvSpPr txBox="1"/>
          <p:nvPr/>
        </p:nvSpPr>
        <p:spPr>
          <a:xfrm>
            <a:off x="1613647" y="37248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2960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4" name="TextBox 4"/>
          <p:cNvSpPr txBox="1"/>
          <p:nvPr/>
        </p:nvSpPr>
        <p:spPr>
          <a:xfrm>
            <a:off x="-521894" y="9460407"/>
            <a:ext cx="9168900" cy="29162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23F10075-2521-45EF-8591-0DE43B04A780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10" name="TextBox 10"/>
          <p:cNvSpPr txBox="1"/>
          <p:nvPr/>
        </p:nvSpPr>
        <p:spPr>
          <a:xfrm rot="10800000">
            <a:off x="4015416" y="7614565"/>
            <a:ext cx="13210776" cy="108470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24" name="CuadroTexto 4">
            <a:extLst>
              <a:ext uri="{FF2B5EF4-FFF2-40B4-BE49-F238E27FC236}">
                <a16:creationId xmlns:a16="http://schemas.microsoft.com/office/drawing/2014/main" id="{E9A0C5AB-F70A-D220-579B-34B899ABB3AF}"/>
              </a:ext>
            </a:extLst>
          </p:cNvPr>
          <p:cNvSpPr txBox="1"/>
          <p:nvPr/>
        </p:nvSpPr>
        <p:spPr>
          <a:xfrm>
            <a:off x="400595" y="615733"/>
            <a:ext cx="1748681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9pPr>
          </a:lstStyle>
          <a:p>
            <a:pPr algn="ctr"/>
            <a:r>
              <a:rPr lang="es-ES" sz="10000" b="1" i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CAPÍTULO I: </a:t>
            </a:r>
          </a:p>
          <a:p>
            <a:pPr algn="ctr"/>
            <a:r>
              <a:rPr lang="es-ES" sz="10000" b="1" i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Problema de investigación </a:t>
            </a:r>
            <a:endParaRPr lang="es-PE" sz="10000" b="1" i="1" dirty="0">
              <a:latin typeface="Times New Roman" panose="01000000000000000000" pitchFamily="2" charset="-78"/>
              <a:cs typeface="Times New Roman" panose="01000000000000000000" pitchFamily="2" charset="-78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CF1622-A5D0-2CC0-D217-4CA35FF25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603" y="3859910"/>
            <a:ext cx="5754794" cy="575479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F60F88B-8D6D-5758-FF3A-0C6DF262C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3715" y="4647663"/>
            <a:ext cx="4944285" cy="56331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A1F7E39-6237-CFF8-45E0-15A4267D2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0400" y="419100"/>
            <a:ext cx="1933575" cy="200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5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71446" y="200026"/>
            <a:ext cx="6410240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9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PLANTEAMIENTO DEL PROBLEMA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71446" y="685800"/>
            <a:ext cx="6172046" cy="285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657579" y="1409375"/>
            <a:ext cx="16915977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La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convivencia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escolar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revela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una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brecha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crítica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en la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práctica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valores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75053" y="2160008"/>
            <a:ext cx="16915977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La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problemática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se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amplifica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desde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el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escenario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global hasta la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realidad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institucional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</a:t>
            </a:r>
            <a:r>
              <a:rPr lang="en-US" sz="20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Andahuaylas</a:t>
            </a:r>
            <a:r>
              <a:rPr lang="en-US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918035" y="3319318"/>
            <a:ext cx="14372865" cy="71438"/>
          </a:xfrm>
          <a:prstGeom prst="rect">
            <a:avLst/>
          </a:prstGeom>
          <a:solidFill>
            <a:srgbClr val="CCE8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268370" y="3162155"/>
            <a:ext cx="0" cy="371475"/>
          </a:xfrm>
          <a:prstGeom prst="line">
            <a:avLst/>
          </a:prstGeom>
          <a:solidFill>
            <a:srgbClr val="FFFFFF">
              <a:alpha val="0"/>
            </a:srgbClr>
          </a:solidFill>
          <a:ln w="180975">
            <a:solidFill>
              <a:srgbClr val="8BC8E9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454503" y="3162155"/>
            <a:ext cx="0" cy="371475"/>
          </a:xfrm>
          <a:prstGeom prst="line">
            <a:avLst/>
          </a:prstGeom>
          <a:solidFill>
            <a:srgbClr val="FFFFFF">
              <a:alpha val="0"/>
            </a:srgbClr>
          </a:solidFill>
          <a:ln w="180975">
            <a:solidFill>
              <a:srgbClr val="8BC8E9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640635" y="3162155"/>
            <a:ext cx="0" cy="371475"/>
          </a:xfrm>
          <a:prstGeom prst="line">
            <a:avLst/>
          </a:prstGeom>
          <a:solidFill>
            <a:srgbClr val="FFFFFF">
              <a:alpha val="0"/>
            </a:srgbClr>
          </a:solidFill>
          <a:ln w="180975">
            <a:solidFill>
              <a:srgbClr val="8BC8E9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889460" y="2533505"/>
            <a:ext cx="1400141" cy="14001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878BF"/>
            </a:solidFill>
            <a:prstDash val="solid"/>
          </a:ln>
          <a:effectLst>
            <a:outerShdw blurRad="1389" dist="496" dir="5400000" algn="bl" rotWithShape="0">
              <a:srgbClr val="254E70">
                <a:alpha val="16000"/>
              </a:srgbClr>
            </a:outerShdw>
          </a:effectLst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3757" y="2647805"/>
            <a:ext cx="1171545" cy="117157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03637" y="4133705"/>
            <a:ext cx="35717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CONTEXTO GLOBAL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03637" y="4490893"/>
            <a:ext cx="3571785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375" b="1" dirty="0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36 % - 41%</a:t>
            </a:r>
            <a:endParaRPr lang="en-US" sz="33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032232" y="5076680"/>
            <a:ext cx="3114597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Escolares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primaria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se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ubican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niveles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bajos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adquisición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práctica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valores.</a:t>
            </a:r>
          </a:p>
        </p:txBody>
      </p:sp>
      <p:sp>
        <p:nvSpPr>
          <p:cNvPr id="17" name="Text 14"/>
          <p:cNvSpPr/>
          <p:nvPr/>
        </p:nvSpPr>
        <p:spPr>
          <a:xfrm>
            <a:off x="803637" y="6219680"/>
            <a:ext cx="3571785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Mugambi (2022); Tretiak et al. (2021)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175604" y="2533505"/>
            <a:ext cx="1400141" cy="14001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878BF"/>
            </a:solidFill>
            <a:prstDash val="solid"/>
          </a:ln>
          <a:effectLst>
            <a:outerShdw blurRad="1389" dist="496" dir="5400000" algn="bl" rotWithShape="0">
              <a:srgbClr val="254E70">
                <a:alpha val="16000"/>
              </a:srgbClr>
            </a:outerShdw>
          </a:effectLst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89900" y="2647805"/>
            <a:ext cx="1171545" cy="1171575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089780" y="4133705"/>
            <a:ext cx="35717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AMÉRICA LATINA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5089780" y="4490893"/>
            <a:ext cx="3571785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75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50% / 12.5%</a:t>
            </a:r>
            <a:endParaRPr lang="en-US" sz="30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5099428" y="5076680"/>
            <a:ext cx="326210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</a:t>
            </a:r>
            <a:r>
              <a:rPr lang="es-PE" sz="1800" noProof="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ufrió</a:t>
            </a:r>
            <a:r>
              <a:rPr lang="es-PE" sz="1800" noProof="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exclusión y agresiones físicas respectivamente, pasando así los valores éticos y morales a un segundo plano.</a:t>
            </a:r>
          </a:p>
        </p:txBody>
      </p:sp>
      <p:sp>
        <p:nvSpPr>
          <p:cNvPr id="23" name="Text 19"/>
          <p:cNvSpPr/>
          <p:nvPr/>
        </p:nvSpPr>
        <p:spPr>
          <a:xfrm>
            <a:off x="5045007" y="6272284"/>
            <a:ext cx="3571785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UNESCO (2024a, 2024b)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10461746" y="2533505"/>
            <a:ext cx="1400141" cy="14001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878BF"/>
            </a:solidFill>
            <a:prstDash val="solid"/>
          </a:ln>
          <a:effectLst>
            <a:outerShdw blurRad="1389" dist="496" dir="5400000" algn="bl" rotWithShape="0">
              <a:srgbClr val="254E70">
                <a:alpha val="16000"/>
              </a:srgbClr>
            </a:outerShdw>
          </a:effectLst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576044" y="2647805"/>
            <a:ext cx="1171545" cy="1171575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9375924" y="4133705"/>
            <a:ext cx="35717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PERÚ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9375924" y="4490893"/>
            <a:ext cx="3571785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925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43.7%</a:t>
            </a:r>
            <a:endParaRPr lang="en-US" sz="29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9454503" y="4748067"/>
            <a:ext cx="4186131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Niños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9 - 11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años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sufrió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violencia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escolar.</a:t>
            </a:r>
          </a:p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19,642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casos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52%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psicológica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cifras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que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reflejan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una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débil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práctica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valores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éticos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morales.</a:t>
            </a:r>
          </a:p>
        </p:txBody>
      </p:sp>
      <p:sp>
        <p:nvSpPr>
          <p:cNvPr id="29" name="Text 24"/>
          <p:cNvSpPr/>
          <p:nvPr/>
        </p:nvSpPr>
        <p:spPr>
          <a:xfrm>
            <a:off x="9599032" y="6276829"/>
            <a:ext cx="3571785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MIMP e INEI (2025); CNE (2025)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14747889" y="2533505"/>
            <a:ext cx="1400141" cy="1400175"/>
          </a:xfrm>
          <a:prstGeom prst="ellipse">
            <a:avLst/>
          </a:prstGeom>
          <a:solidFill>
            <a:srgbClr val="FFFFFF"/>
          </a:solidFill>
          <a:ln w="38100">
            <a:solidFill>
              <a:srgbClr val="8C60B4"/>
            </a:solidFill>
            <a:prstDash val="solid"/>
          </a:ln>
          <a:effectLst>
            <a:outerShdw blurRad="1389" dist="496" dir="5400000" algn="bl" rotWithShape="0">
              <a:srgbClr val="254E70">
                <a:alpha val="16000"/>
              </a:srgbClr>
            </a:outerShdw>
          </a:effectLst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BasisPointsImag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862186" y="2647805"/>
            <a:ext cx="1171545" cy="1171575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3662066" y="4133705"/>
            <a:ext cx="357178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ANDAHUAYLAS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27"/>
          <p:cNvSpPr/>
          <p:nvPr/>
        </p:nvSpPr>
        <p:spPr>
          <a:xfrm>
            <a:off x="13662066" y="4490893"/>
            <a:ext cx="3571785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>
                <a:solidFill>
                  <a:srgbClr val="70479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Escenario local</a:t>
            </a:r>
            <a:endParaRPr lang="en-US" sz="2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13890660" y="5076680"/>
            <a:ext cx="3114597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Ruralidad, diversidad cultural y brechas socioeconómicas; registros reiteran faltas de respeto.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29"/>
          <p:cNvSpPr/>
          <p:nvPr/>
        </p:nvSpPr>
        <p:spPr>
          <a:xfrm>
            <a:off x="13662066" y="6219680"/>
            <a:ext cx="3571785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i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Registros de convivencia y tutoría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30"/>
          <p:cNvSpPr/>
          <p:nvPr/>
        </p:nvSpPr>
        <p:spPr>
          <a:xfrm>
            <a:off x="617905" y="6805467"/>
            <a:ext cx="7572186" cy="2400300"/>
          </a:xfrm>
          <a:prstGeom prst="rect">
            <a:avLst/>
          </a:prstGeom>
          <a:solidFill>
            <a:srgbClr val="EAF6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31"/>
          <p:cNvSpPr/>
          <p:nvPr/>
        </p:nvSpPr>
        <p:spPr>
          <a:xfrm>
            <a:off x="667909" y="6805467"/>
            <a:ext cx="0" cy="2400300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0878BF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BasisPointsImag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32233" y="7191230"/>
            <a:ext cx="1371566" cy="1371600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2746689" y="7019780"/>
            <a:ext cx="5700572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>
                <a:solidFill>
                  <a:srgbClr val="0878B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CAUSAS QUE ALIMENTAN EL PROBLEMA</a:t>
            </a:r>
            <a:endParaRPr lang="en-US" sz="20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33"/>
          <p:cNvSpPr/>
          <p:nvPr/>
        </p:nvSpPr>
        <p:spPr>
          <a:xfrm>
            <a:off x="2746689" y="7648430"/>
            <a:ext cx="515765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Práctica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limitada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valores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la familia.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Influencia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 redes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sociales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medios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Débil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comunicación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familia-</a:t>
            </a:r>
            <a:r>
              <a:rPr lang="en-US" sz="18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escuela</a:t>
            </a:r>
            <a:r>
              <a:rPr lang="en-US" sz="18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34"/>
          <p:cNvSpPr/>
          <p:nvPr/>
        </p:nvSpPr>
        <p:spPr>
          <a:xfrm>
            <a:off x="8204378" y="7334105"/>
            <a:ext cx="1857329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>
                <a:solidFill>
                  <a:srgbClr val="9A6514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SE TRADUCEN EN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hape 35"/>
          <p:cNvSpPr/>
          <p:nvPr/>
        </p:nvSpPr>
        <p:spPr>
          <a:xfrm>
            <a:off x="8361536" y="7877030"/>
            <a:ext cx="1142972" cy="171450"/>
          </a:xfrm>
          <a:prstGeom prst="roundRect">
            <a:avLst/>
          </a:prstGeom>
          <a:solidFill>
            <a:srgbClr val="F3A83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Shape 36"/>
          <p:cNvSpPr/>
          <p:nvPr/>
        </p:nvSpPr>
        <p:spPr>
          <a:xfrm>
            <a:off x="9704527" y="7662717"/>
            <a:ext cx="0" cy="600075"/>
          </a:xfrm>
          <a:prstGeom prst="line">
            <a:avLst/>
          </a:prstGeom>
          <a:solidFill>
            <a:srgbClr val="FFFFFF">
              <a:alpha val="0"/>
            </a:srgbClr>
          </a:solidFill>
          <a:ln w="323850">
            <a:solidFill>
              <a:srgbClr val="F3A833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hape 37"/>
          <p:cNvSpPr/>
          <p:nvPr/>
        </p:nvSpPr>
        <p:spPr>
          <a:xfrm>
            <a:off x="10075993" y="6805467"/>
            <a:ext cx="7572186" cy="2400300"/>
          </a:xfrm>
          <a:prstGeom prst="rect">
            <a:avLst/>
          </a:prstGeom>
          <a:solidFill>
            <a:srgbClr val="F4EF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Shape 38"/>
          <p:cNvSpPr/>
          <p:nvPr/>
        </p:nvSpPr>
        <p:spPr>
          <a:xfrm>
            <a:off x="17598174" y="6805467"/>
            <a:ext cx="0" cy="2400300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BasisPointsImag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333163" y="7191230"/>
            <a:ext cx="1371566" cy="1371600"/>
          </a:xfrm>
          <a:prstGeom prst="rect">
            <a:avLst/>
          </a:prstGeom>
        </p:spPr>
      </p:pic>
      <p:sp>
        <p:nvSpPr>
          <p:cNvPr id="47" name="Text 39"/>
          <p:cNvSpPr/>
          <p:nvPr/>
        </p:nvSpPr>
        <p:spPr>
          <a:xfrm>
            <a:off x="12104768" y="7019780"/>
            <a:ext cx="5157659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>
                <a:solidFill>
                  <a:srgbClr val="7B4FA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EFECTOS EN LA VIDA ESCOLAR</a:t>
            </a:r>
            <a:endParaRPr lang="en-US" sz="20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40"/>
          <p:cNvSpPr/>
          <p:nvPr/>
        </p:nvSpPr>
        <p:spPr>
          <a:xfrm>
            <a:off x="12169059" y="7434117"/>
            <a:ext cx="515765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Conductas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disruptivas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bajo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rendimiento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Deterioro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del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clima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escolar y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conflictos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Aislamiento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social de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algunos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estudiantes</a:t>
            </a:r>
            <a:r>
              <a:rPr lang="en-US" sz="1800" dirty="0">
                <a:solidFill>
                  <a:srgbClr val="17283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Shape 41"/>
          <p:cNvSpPr/>
          <p:nvPr/>
        </p:nvSpPr>
        <p:spPr>
          <a:xfrm>
            <a:off x="1" y="9801225"/>
            <a:ext cx="18287543" cy="485775"/>
          </a:xfrm>
          <a:prstGeom prst="rect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0" name="Text 42"/>
          <p:cNvSpPr/>
          <p:nvPr/>
        </p:nvSpPr>
        <p:spPr>
          <a:xfrm>
            <a:off x="257169" y="9901238"/>
            <a:ext cx="7537137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75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UNIVERSIDAD NACIONAL JOSÉ MARÍA ARGUEDAS</a:t>
            </a:r>
            <a:endParaRPr lang="en-US" sz="1575" dirty="0"/>
          </a:p>
        </p:txBody>
      </p:sp>
      <p:sp>
        <p:nvSpPr>
          <p:cNvPr id="54" name="Forma libre: forma 53">
            <a:extLst>
              <a:ext uri="{FF2B5EF4-FFF2-40B4-BE49-F238E27FC236}">
                <a16:creationId xmlns:a16="http://schemas.microsoft.com/office/drawing/2014/main" id="{5AE8FB85-DFD9-173C-AECF-586450AC762E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56" name="TextBox 11">
            <a:extLst>
              <a:ext uri="{FF2B5EF4-FFF2-40B4-BE49-F238E27FC236}">
                <a16:creationId xmlns:a16="http://schemas.microsoft.com/office/drawing/2014/main" id="{AF287015-CEA2-37B6-DBAA-EE62B3CF58AA}"/>
              </a:ext>
            </a:extLst>
          </p:cNvPr>
          <p:cNvSpPr txBox="1"/>
          <p:nvPr/>
        </p:nvSpPr>
        <p:spPr>
          <a:xfrm>
            <a:off x="0" y="138414"/>
            <a:ext cx="6808096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PLANTEAMIENTO DEL PROBLEMA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AutoShape 12">
            <a:extLst>
              <a:ext uri="{FF2B5EF4-FFF2-40B4-BE49-F238E27FC236}">
                <a16:creationId xmlns:a16="http://schemas.microsoft.com/office/drawing/2014/main" id="{FD07637E-648D-13AC-F89A-8A09A8F29548}"/>
              </a:ext>
            </a:extLst>
          </p:cNvPr>
          <p:cNvSpPr/>
          <p:nvPr/>
        </p:nvSpPr>
        <p:spPr>
          <a:xfrm flipH="1">
            <a:off x="166691" y="681338"/>
            <a:ext cx="6444000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4168472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3B1F0-AFE0-A186-C8D9-CCC44083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B36BCD7E-0EAB-4C8B-89F2-1612598AF3C9}"/>
              </a:ext>
            </a:extLst>
          </p:cNvPr>
          <p:cNvSpPr/>
          <p:nvPr/>
        </p:nvSpPr>
        <p:spPr>
          <a:xfrm>
            <a:off x="444500" y="1460500"/>
            <a:ext cx="17399000" cy="2921000"/>
          </a:xfrm>
          <a:prstGeom prst="ellipse">
            <a:avLst/>
          </a:prstGeom>
          <a:solidFill>
            <a:srgbClr val="EAF5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6A632A75-0ED7-02E5-65D9-61B17AA604A9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318348B7-97D3-BE42-0625-A32C799E2F2A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A2B47DF-9006-C744-34A2-86597D786150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29679AD9-E7B8-674F-9E2F-0AC38227AEEB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1DD93CF-0285-229B-738E-50DAB2FBF2ED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PREGUNTAS</a:t>
            </a:r>
            <a:r>
              <a:rPr lang="en-U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INVESTIGACIÓN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849E6EF2-EB8B-F96E-FD53-693CE7033712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5C82979C-9F38-B77E-6E49-A0FB441E7BC4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BB3FD82-4368-4101-8BC5-930C4E0651E6}"/>
              </a:ext>
            </a:extLst>
          </p:cNvPr>
          <p:cNvSpPr/>
          <p:nvPr/>
        </p:nvSpPr>
        <p:spPr>
          <a:xfrm>
            <a:off x="1524000" y="1651000"/>
            <a:ext cx="15240000" cy="2095500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879C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0F0783D-577A-43F2-BE68-9B564D77A6D5}"/>
              </a:ext>
            </a:extLst>
          </p:cNvPr>
          <p:cNvSpPr/>
          <p:nvPr/>
        </p:nvSpPr>
        <p:spPr>
          <a:xfrm>
            <a:off x="1524000" y="1651000"/>
            <a:ext cx="177800" cy="20955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0C0AFEA-2358-4133-BDBE-A8C3B5EE5D1A}"/>
              </a:ext>
            </a:extLst>
          </p:cNvPr>
          <p:cNvSpPr/>
          <p:nvPr/>
        </p:nvSpPr>
        <p:spPr>
          <a:xfrm>
            <a:off x="2006600" y="2159000"/>
            <a:ext cx="1117600" cy="1117600"/>
          </a:xfrm>
          <a:prstGeom prst="ellipse">
            <a:avLst/>
          </a:prstGeom>
          <a:solidFill>
            <a:srgbClr val="F4F7F9"/>
          </a:solidFill>
          <a:ln w="15240" cap="flat" cmpd="sng" algn="ctr">
            <a:solidFill>
              <a:srgbClr val="AEBAC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/>
          <a:lstStyle/>
          <a:p>
            <a:pPr algn="l"/>
            <a:endParaRPr lang="es-PE" sz="900" b="1" dirty="0">
              <a:solidFill>
                <a:srgbClr val="687786"/>
              </a:solidFill>
              <a:latin typeface="Times New Roman"/>
              <a:cs typeface="Times New Roman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1329625-D541-4424-B34D-9C7CE97B9C21}"/>
              </a:ext>
            </a:extLst>
          </p:cNvPr>
          <p:cNvSpPr/>
          <p:nvPr/>
        </p:nvSpPr>
        <p:spPr>
          <a:xfrm>
            <a:off x="2908300" y="3060700"/>
            <a:ext cx="215900" cy="215900"/>
          </a:xfrm>
          <a:prstGeom prst="ellipse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57B0F88-D71E-457F-B015-05F589253B22}"/>
              </a:ext>
            </a:extLst>
          </p:cNvPr>
          <p:cNvSpPr txBox="1"/>
          <p:nvPr/>
        </p:nvSpPr>
        <p:spPr>
          <a:xfrm>
            <a:off x="3104971" y="1966834"/>
            <a:ext cx="4495800" cy="379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indent="0" algn="ctr" defTabSz="1371600">
              <a:buNone/>
              <a:defRPr sz="3600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defRPr>
            </a:lvl1pPr>
            <a:lvl2pPr marL="685800" defTabSz="1371600">
              <a:defRPr sz="2700"/>
            </a:lvl2pPr>
            <a:lvl3pPr marL="1371600" defTabSz="1371600">
              <a:defRPr sz="2700"/>
            </a:lvl3pPr>
            <a:lvl4pPr marL="2057400" defTabSz="1371600">
              <a:defRPr sz="2700"/>
            </a:lvl4pPr>
            <a:lvl5pPr marL="2743200" defTabSz="1371600">
              <a:defRPr sz="2700"/>
            </a:lvl5pPr>
            <a:lvl6pPr marL="3429000" defTabSz="1371600">
              <a:defRPr sz="2700"/>
            </a:lvl6pPr>
            <a:lvl7pPr marL="4114800" defTabSz="1371600">
              <a:defRPr sz="2700"/>
            </a:lvl7pPr>
            <a:lvl8pPr marL="4800600" defTabSz="1371600">
              <a:defRPr sz="2700"/>
            </a:lvl8pPr>
            <a:lvl9pPr marL="5486400" defTabSz="1371600">
              <a:defRPr sz="2700"/>
            </a:lvl9pPr>
          </a:lstStyle>
          <a:p>
            <a:r>
              <a:rPr lang="es-PE" sz="2400" dirty="0"/>
              <a:t>PREGUNTA PRINCIPAL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3983F45-DAD3-4169-A1D6-7E1CB2C844A3}"/>
              </a:ext>
            </a:extLst>
          </p:cNvPr>
          <p:cNvSpPr txBox="1"/>
          <p:nvPr/>
        </p:nvSpPr>
        <p:spPr>
          <a:xfrm>
            <a:off x="3530600" y="2260600"/>
            <a:ext cx="12573000" cy="1168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sz="2100" b="1" dirty="0">
                <a:solidFill>
                  <a:srgbClr val="172033"/>
                </a:solidFill>
                <a:latin typeface="Times New Roman"/>
                <a:cs typeface="Times New Roman"/>
              </a:rPr>
              <a:t>¿De qué manera se practican los valores éticos-morales, humanos y sociales en la convivencia escolar en estudiantes de tercer grado de primaria en una institución pública de Andahuaylas - 2024?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B053E22-A470-47E7-8446-41B4B6808430}"/>
              </a:ext>
            </a:extLst>
          </p:cNvPr>
          <p:cNvSpPr/>
          <p:nvPr/>
        </p:nvSpPr>
        <p:spPr>
          <a:xfrm>
            <a:off x="3111500" y="4279900"/>
            <a:ext cx="12065000" cy="1016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E53D66B-A22D-46C2-836F-F269A1FBA21B}"/>
              </a:ext>
            </a:extLst>
          </p:cNvPr>
          <p:cNvSpPr/>
          <p:nvPr/>
        </p:nvSpPr>
        <p:spPr>
          <a:xfrm>
            <a:off x="3276600" y="4546600"/>
            <a:ext cx="50800" cy="533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3DEFECD-A932-4F0F-9535-4B2760871C80}"/>
              </a:ext>
            </a:extLst>
          </p:cNvPr>
          <p:cNvSpPr/>
          <p:nvPr/>
        </p:nvSpPr>
        <p:spPr>
          <a:xfrm>
            <a:off x="3022600" y="4038600"/>
            <a:ext cx="558800" cy="558800"/>
          </a:xfrm>
          <a:prstGeom prst="ellipse">
            <a:avLst/>
          </a:prstGeom>
          <a:solidFill>
            <a:srgbClr val="0070C0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CF6DE944-1764-469C-9EFE-7A3C1947B331}"/>
              </a:ext>
            </a:extLst>
          </p:cNvPr>
          <p:cNvSpPr/>
          <p:nvPr/>
        </p:nvSpPr>
        <p:spPr>
          <a:xfrm>
            <a:off x="9118600" y="4546600"/>
            <a:ext cx="50800" cy="533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39285AE-4C5E-4F27-A640-BA06E031A3E3}"/>
              </a:ext>
            </a:extLst>
          </p:cNvPr>
          <p:cNvSpPr/>
          <p:nvPr/>
        </p:nvSpPr>
        <p:spPr>
          <a:xfrm>
            <a:off x="8864600" y="4038600"/>
            <a:ext cx="558800" cy="558800"/>
          </a:xfrm>
          <a:prstGeom prst="ellipse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EB34B53-39B0-4173-BCCA-714786809162}"/>
              </a:ext>
            </a:extLst>
          </p:cNvPr>
          <p:cNvSpPr/>
          <p:nvPr/>
        </p:nvSpPr>
        <p:spPr>
          <a:xfrm>
            <a:off x="14960600" y="4546600"/>
            <a:ext cx="50800" cy="533400"/>
          </a:xfrm>
          <a:prstGeom prst="rect">
            <a:avLst/>
          </a:prstGeom>
          <a:solidFill>
            <a:srgbClr val="8463A7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3D17482-5E5C-45A6-BBF5-AA697E078966}"/>
              </a:ext>
            </a:extLst>
          </p:cNvPr>
          <p:cNvSpPr/>
          <p:nvPr/>
        </p:nvSpPr>
        <p:spPr>
          <a:xfrm>
            <a:off x="14706600" y="4038600"/>
            <a:ext cx="558800" cy="558800"/>
          </a:xfrm>
          <a:prstGeom prst="ellipse">
            <a:avLst/>
          </a:prstGeom>
          <a:solidFill>
            <a:srgbClr val="8463A7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A641A868-98D4-471C-BDA3-E7CE54B4E1D8}"/>
              </a:ext>
            </a:extLst>
          </p:cNvPr>
          <p:cNvSpPr/>
          <p:nvPr/>
        </p:nvSpPr>
        <p:spPr>
          <a:xfrm>
            <a:off x="571500" y="5003800"/>
            <a:ext cx="5461000" cy="38100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1FF33B87-DF00-488E-9A1F-23A430933478}"/>
              </a:ext>
            </a:extLst>
          </p:cNvPr>
          <p:cNvSpPr/>
          <p:nvPr/>
        </p:nvSpPr>
        <p:spPr>
          <a:xfrm>
            <a:off x="787400" y="5219700"/>
            <a:ext cx="1447800" cy="1447800"/>
          </a:xfrm>
          <a:prstGeom prst="ellipse">
            <a:avLst/>
          </a:prstGeom>
          <a:solidFill>
            <a:srgbClr val="EAF5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9C0F8F6A-AD92-4FD6-8AC2-48382E7F530E}"/>
              </a:ext>
            </a:extLst>
          </p:cNvPr>
          <p:cNvSpPr/>
          <p:nvPr/>
        </p:nvSpPr>
        <p:spPr>
          <a:xfrm>
            <a:off x="1041400" y="5448300"/>
            <a:ext cx="939800" cy="939800"/>
          </a:xfrm>
          <a:prstGeom prst="ellipse">
            <a:avLst/>
          </a:prstGeom>
          <a:solidFill>
            <a:srgbClr val="F4F7F9"/>
          </a:solidFill>
          <a:ln w="15240" cap="flat" cmpd="sng" algn="ctr">
            <a:solidFill>
              <a:srgbClr val="AEBAC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/>
          <a:lstStyle/>
          <a:p>
            <a:pPr algn="l"/>
            <a:endParaRPr lang="es-PE" sz="900" b="1" dirty="0">
              <a:solidFill>
                <a:srgbClr val="687786"/>
              </a:solidFill>
              <a:latin typeface="Times New Roman"/>
              <a:cs typeface="Times New Roman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49F0A173-50D3-4183-9560-2D021C7D36CA}"/>
              </a:ext>
            </a:extLst>
          </p:cNvPr>
          <p:cNvSpPr/>
          <p:nvPr/>
        </p:nvSpPr>
        <p:spPr>
          <a:xfrm>
            <a:off x="1765300" y="6172200"/>
            <a:ext cx="215900" cy="215900"/>
          </a:xfrm>
          <a:prstGeom prst="ellipse">
            <a:avLst/>
          </a:prstGeom>
          <a:solidFill>
            <a:srgbClr val="0070C0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6A1D714-9E39-455B-B61E-B74033EC4015}"/>
              </a:ext>
            </a:extLst>
          </p:cNvPr>
          <p:cNvSpPr txBox="1"/>
          <p:nvPr/>
        </p:nvSpPr>
        <p:spPr>
          <a:xfrm>
            <a:off x="2387600" y="5712768"/>
            <a:ext cx="317500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indent="0" algn="ctr" defTabSz="1371600">
              <a:buNone/>
              <a:defRPr sz="2400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defRPr>
            </a:lvl1pPr>
            <a:lvl2pPr marL="685800" defTabSz="1371600">
              <a:defRPr sz="2700"/>
            </a:lvl2pPr>
            <a:lvl3pPr marL="1371600" defTabSz="1371600">
              <a:defRPr sz="2700"/>
            </a:lvl3pPr>
            <a:lvl4pPr marL="2057400" defTabSz="1371600">
              <a:defRPr sz="2700"/>
            </a:lvl4pPr>
            <a:lvl5pPr marL="2743200" defTabSz="1371600">
              <a:defRPr sz="2700"/>
            </a:lvl5pPr>
            <a:lvl6pPr marL="3429000" defTabSz="1371600">
              <a:defRPr sz="2700"/>
            </a:lvl6pPr>
            <a:lvl7pPr marL="4114800" defTabSz="1371600">
              <a:defRPr sz="2700"/>
            </a:lvl7pPr>
            <a:lvl8pPr marL="4800600" defTabSz="1371600">
              <a:defRPr sz="2700"/>
            </a:lvl8pPr>
            <a:lvl9pPr marL="5486400" defTabSz="1371600">
              <a:defRPr sz="2700"/>
            </a:lvl9pPr>
          </a:lstStyle>
          <a:p>
            <a:r>
              <a:rPr lang="es-MX" dirty="0"/>
              <a:t>Pregunta </a:t>
            </a:r>
            <a:r>
              <a:rPr lang="es-MX"/>
              <a:t>específica 1</a:t>
            </a:r>
            <a:endParaRPr lang="es-PE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9124667-F127-4C9A-A2FF-A3E77671D4FB}"/>
              </a:ext>
            </a:extLst>
          </p:cNvPr>
          <p:cNvSpPr/>
          <p:nvPr/>
        </p:nvSpPr>
        <p:spPr>
          <a:xfrm>
            <a:off x="897788" y="6956136"/>
            <a:ext cx="4699000" cy="25400"/>
          </a:xfrm>
          <a:prstGeom prst="rect">
            <a:avLst/>
          </a:prstGeom>
          <a:solidFill>
            <a:srgbClr val="9DBB53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788D744-1F47-43B6-8ED6-6892135000EB}"/>
              </a:ext>
            </a:extLst>
          </p:cNvPr>
          <p:cNvSpPr txBox="1"/>
          <p:nvPr/>
        </p:nvSpPr>
        <p:spPr>
          <a:xfrm>
            <a:off x="952500" y="6883400"/>
            <a:ext cx="4699000" cy="162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¿Cuáles son los valores éticos-morales más relevantes en la convivencia escolar en estudiantes de tercer grado de primaria en una institución pública de Andahuaylas - 2024?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7D9EC677-376F-4523-B909-80712950F0CD}"/>
              </a:ext>
            </a:extLst>
          </p:cNvPr>
          <p:cNvSpPr/>
          <p:nvPr/>
        </p:nvSpPr>
        <p:spPr>
          <a:xfrm>
            <a:off x="6361545" y="5228936"/>
            <a:ext cx="5461000" cy="35052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02304180-C7AB-4F12-ADA9-1595FDE1447F}"/>
              </a:ext>
            </a:extLst>
          </p:cNvPr>
          <p:cNvSpPr/>
          <p:nvPr/>
        </p:nvSpPr>
        <p:spPr>
          <a:xfrm>
            <a:off x="6629400" y="5524500"/>
            <a:ext cx="1447800" cy="1447800"/>
          </a:xfrm>
          <a:prstGeom prst="ellipse">
            <a:avLst/>
          </a:prstGeom>
          <a:solidFill>
            <a:srgbClr val="EAF5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A2CA909E-9586-4AF6-9F47-6B26308CEF22}"/>
              </a:ext>
            </a:extLst>
          </p:cNvPr>
          <p:cNvSpPr/>
          <p:nvPr/>
        </p:nvSpPr>
        <p:spPr>
          <a:xfrm>
            <a:off x="6883400" y="5753100"/>
            <a:ext cx="939800" cy="939800"/>
          </a:xfrm>
          <a:prstGeom prst="ellipse">
            <a:avLst/>
          </a:prstGeom>
          <a:solidFill>
            <a:srgbClr val="F4F7F9"/>
          </a:solidFill>
          <a:ln w="15240" cap="flat" cmpd="sng" algn="ctr">
            <a:solidFill>
              <a:srgbClr val="AEBAC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/>
          <a:lstStyle/>
          <a:p>
            <a:pPr algn="l"/>
            <a:endParaRPr lang="es-PE" sz="900" b="1" dirty="0">
              <a:solidFill>
                <a:srgbClr val="687786"/>
              </a:solidFill>
              <a:latin typeface="Times New Roman"/>
              <a:cs typeface="Times New Roman"/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8DF3F3F9-6400-4754-9D71-59671D602DA6}"/>
              </a:ext>
            </a:extLst>
          </p:cNvPr>
          <p:cNvSpPr/>
          <p:nvPr/>
        </p:nvSpPr>
        <p:spPr>
          <a:xfrm>
            <a:off x="7607300" y="6477000"/>
            <a:ext cx="215900" cy="215900"/>
          </a:xfrm>
          <a:prstGeom prst="ellipse">
            <a:avLst/>
          </a:prstGeom>
          <a:solidFill>
            <a:srgbClr val="0070C0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E0C63EB-0ED2-47E8-81E3-87AC2AA9B9D0}"/>
              </a:ext>
            </a:extLst>
          </p:cNvPr>
          <p:cNvSpPr/>
          <p:nvPr/>
        </p:nvSpPr>
        <p:spPr>
          <a:xfrm>
            <a:off x="6794500" y="6985000"/>
            <a:ext cx="4699000" cy="25400"/>
          </a:xfrm>
          <a:prstGeom prst="rect">
            <a:avLst/>
          </a:prstGeom>
          <a:solidFill>
            <a:srgbClr val="4DAF7B"/>
          </a:solidFill>
          <a:ln w="25400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121E34A-C2EE-45B2-9B2A-7169A25273D7}"/>
              </a:ext>
            </a:extLst>
          </p:cNvPr>
          <p:cNvSpPr txBox="1"/>
          <p:nvPr/>
        </p:nvSpPr>
        <p:spPr>
          <a:xfrm>
            <a:off x="6709064" y="7034072"/>
            <a:ext cx="4699000" cy="1156616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¿De qué manera se practican los valores humanos en estudiantes de tercer grado de primaria en una institución pública de Andahuaylas - 2024?</a:t>
            </a:r>
            <a:endParaRPr lang="es-PE" dirty="0">
              <a:solidFill>
                <a:srgbClr val="172033"/>
              </a:solidFill>
              <a:latin typeface="Times New Roman"/>
              <a:cs typeface="Times New Roman"/>
            </a:endParaRP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50133F1D-906A-40D9-9770-78AFEC19586E}"/>
              </a:ext>
            </a:extLst>
          </p:cNvPr>
          <p:cNvSpPr/>
          <p:nvPr/>
        </p:nvSpPr>
        <p:spPr>
          <a:xfrm>
            <a:off x="12255500" y="5003800"/>
            <a:ext cx="5461000" cy="38100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rgbClr val="8463A7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6D640ABD-6C40-45B0-AA93-4F6A54B13651}"/>
              </a:ext>
            </a:extLst>
          </p:cNvPr>
          <p:cNvSpPr/>
          <p:nvPr/>
        </p:nvSpPr>
        <p:spPr>
          <a:xfrm>
            <a:off x="12471400" y="5219700"/>
            <a:ext cx="1447800" cy="1447800"/>
          </a:xfrm>
          <a:prstGeom prst="ellipse">
            <a:avLst/>
          </a:prstGeom>
          <a:solidFill>
            <a:srgbClr val="EAF5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CB3DE27D-809C-4F15-882E-BDFCF4CD124D}"/>
              </a:ext>
            </a:extLst>
          </p:cNvPr>
          <p:cNvSpPr/>
          <p:nvPr/>
        </p:nvSpPr>
        <p:spPr>
          <a:xfrm>
            <a:off x="12725400" y="5448300"/>
            <a:ext cx="939800" cy="939800"/>
          </a:xfrm>
          <a:prstGeom prst="ellipse">
            <a:avLst/>
          </a:prstGeom>
          <a:solidFill>
            <a:srgbClr val="F4F7F9"/>
          </a:solidFill>
          <a:ln w="15240" cap="flat" cmpd="sng" algn="ctr">
            <a:solidFill>
              <a:srgbClr val="AEBAC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/>
          <a:lstStyle/>
          <a:p>
            <a:pPr algn="l"/>
            <a:endParaRPr lang="es-PE" sz="900" b="1" dirty="0">
              <a:solidFill>
                <a:srgbClr val="687786"/>
              </a:solidFill>
              <a:latin typeface="Times New Roman"/>
              <a:cs typeface="Times New Roman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AAD99CB8-8741-4863-9643-56590731DB56}"/>
              </a:ext>
            </a:extLst>
          </p:cNvPr>
          <p:cNvSpPr/>
          <p:nvPr/>
        </p:nvSpPr>
        <p:spPr>
          <a:xfrm>
            <a:off x="13449300" y="6172200"/>
            <a:ext cx="215900" cy="215900"/>
          </a:xfrm>
          <a:prstGeom prst="ellipse">
            <a:avLst/>
          </a:prstGeom>
          <a:solidFill>
            <a:srgbClr val="8463A7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235E45C-2ECC-4EF9-81E9-00D44771EAFF}"/>
              </a:ext>
            </a:extLst>
          </p:cNvPr>
          <p:cNvSpPr/>
          <p:nvPr/>
        </p:nvSpPr>
        <p:spPr>
          <a:xfrm>
            <a:off x="12656993" y="6985000"/>
            <a:ext cx="4699000" cy="25400"/>
          </a:xfrm>
          <a:prstGeom prst="rect">
            <a:avLst/>
          </a:prstGeom>
          <a:solidFill>
            <a:srgbClr val="8463A7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6E86737-6E97-4144-8A70-5CEE722C248C}"/>
              </a:ext>
            </a:extLst>
          </p:cNvPr>
          <p:cNvSpPr txBox="1"/>
          <p:nvPr/>
        </p:nvSpPr>
        <p:spPr>
          <a:xfrm>
            <a:off x="12547600" y="6954982"/>
            <a:ext cx="4699000" cy="162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¿Cuáles son los problemas de la práctica de valores sociales en torno a la convivencia escolar en estudiantes de tercer grado de primaria en una institución pública de Andahuaylas - 2024?</a:t>
            </a:r>
            <a:endParaRPr lang="es-PE" dirty="0">
              <a:solidFill>
                <a:srgbClr val="172033"/>
              </a:solidFill>
              <a:latin typeface="Times New Roman"/>
              <a:cs typeface="Times New Roman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84476643-E36E-35E4-D838-4BB984EE6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0" y="2247900"/>
            <a:ext cx="1003300" cy="100330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A4A0CEE4-B1EA-766F-FC68-E59C600E2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28568" y="5460985"/>
            <a:ext cx="825500" cy="808577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C6F01822-F1CA-4432-A529-6D4F44C03B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96405" y="5836920"/>
            <a:ext cx="817559" cy="84328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96D1006D-656B-F0A9-7B3E-1ACDD2705D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906951" y="5539883"/>
            <a:ext cx="649433" cy="785575"/>
          </a:xfrm>
          <a:prstGeom prst="rect">
            <a:avLst/>
          </a:prstGeom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C228E3D5-1C93-39DA-D9B4-48AF46EF2511}"/>
              </a:ext>
            </a:extLst>
          </p:cNvPr>
          <p:cNvSpPr txBox="1"/>
          <p:nvPr/>
        </p:nvSpPr>
        <p:spPr>
          <a:xfrm>
            <a:off x="8149359" y="5796895"/>
            <a:ext cx="317500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indent="0" algn="ctr" defTabSz="1371600">
              <a:buNone/>
              <a:defRPr sz="2400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defRPr>
            </a:lvl1pPr>
            <a:lvl2pPr marL="685800" defTabSz="1371600">
              <a:defRPr sz="2700"/>
            </a:lvl2pPr>
            <a:lvl3pPr marL="1371600" defTabSz="1371600">
              <a:defRPr sz="2700"/>
            </a:lvl3pPr>
            <a:lvl4pPr marL="2057400" defTabSz="1371600">
              <a:defRPr sz="2700"/>
            </a:lvl4pPr>
            <a:lvl5pPr marL="2743200" defTabSz="1371600">
              <a:defRPr sz="2700"/>
            </a:lvl5pPr>
            <a:lvl6pPr marL="3429000" defTabSz="1371600">
              <a:defRPr sz="2700"/>
            </a:lvl6pPr>
            <a:lvl7pPr marL="4114800" defTabSz="1371600">
              <a:defRPr sz="2700"/>
            </a:lvl7pPr>
            <a:lvl8pPr marL="4800600" defTabSz="1371600">
              <a:defRPr sz="2700"/>
            </a:lvl8pPr>
            <a:lvl9pPr marL="5486400" defTabSz="1371600">
              <a:defRPr sz="2700"/>
            </a:lvl9pPr>
          </a:lstStyle>
          <a:p>
            <a:r>
              <a:rPr lang="es-MX" dirty="0"/>
              <a:t>Pregunta específica 2</a:t>
            </a:r>
            <a:endParaRPr lang="es-PE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AD0F8D60-0BB2-5092-B8FD-70D164AE7E1E}"/>
              </a:ext>
            </a:extLst>
          </p:cNvPr>
          <p:cNvSpPr txBox="1"/>
          <p:nvPr/>
        </p:nvSpPr>
        <p:spPr>
          <a:xfrm>
            <a:off x="13972309" y="5712768"/>
            <a:ext cx="317500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n-US"/>
            </a:defPPr>
            <a:lvl1pPr indent="0" algn="ctr" defTabSz="1371600">
              <a:buNone/>
              <a:defRPr sz="2400" b="1">
                <a:solidFill>
                  <a:srgbClr val="153E7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defRPr>
            </a:lvl1pPr>
            <a:lvl2pPr marL="685800" defTabSz="1371600">
              <a:defRPr sz="2700"/>
            </a:lvl2pPr>
            <a:lvl3pPr marL="1371600" defTabSz="1371600">
              <a:defRPr sz="2700"/>
            </a:lvl3pPr>
            <a:lvl4pPr marL="2057400" defTabSz="1371600">
              <a:defRPr sz="2700"/>
            </a:lvl4pPr>
            <a:lvl5pPr marL="2743200" defTabSz="1371600">
              <a:defRPr sz="2700"/>
            </a:lvl5pPr>
            <a:lvl6pPr marL="3429000" defTabSz="1371600">
              <a:defRPr sz="2700"/>
            </a:lvl6pPr>
            <a:lvl7pPr marL="4114800" defTabSz="1371600">
              <a:defRPr sz="2700"/>
            </a:lvl7pPr>
            <a:lvl8pPr marL="4800600" defTabSz="1371600">
              <a:defRPr sz="2700"/>
            </a:lvl8pPr>
            <a:lvl9pPr marL="5486400" defTabSz="1371600">
              <a:defRPr sz="2700"/>
            </a:lvl9pPr>
          </a:lstStyle>
          <a:p>
            <a:r>
              <a:rPr lang="es-MX" dirty="0"/>
              <a:t>Pregunta específica 3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24690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3B1F0-AFE0-A186-C8D9-CCC44083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CBAFF25D-0F05-41B8-BAC2-9EEF30E0BC7B}"/>
              </a:ext>
            </a:extLst>
          </p:cNvPr>
          <p:cNvSpPr/>
          <p:nvPr/>
        </p:nvSpPr>
        <p:spPr>
          <a:xfrm>
            <a:off x="330200" y="1651000"/>
            <a:ext cx="6985000" cy="7112000"/>
          </a:xfrm>
          <a:prstGeom prst="ellipse">
            <a:avLst/>
          </a:prstGeom>
          <a:solidFill>
            <a:srgbClr val="EAF5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6A632A75-0ED7-02E5-65D9-61B17AA604A9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318348B7-97D3-BE42-0625-A32C799E2F2A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A2B47DF-9006-C744-34A2-86597D786150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29679AD9-E7B8-674F-9E2F-0AC38227AEEB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1DD93CF-0285-229B-738E-50DAB2FBF2ED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OBJETIVOS</a:t>
            </a:r>
            <a:r>
              <a:rPr lang="en-U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INVESTIGACIÓN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849E6EF2-EB8B-F96E-FD53-693CE7033712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5C82979C-9F38-B77E-6E49-A0FB441E7BC4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073CED-088B-4791-850D-864A6AF1EA3F}"/>
              </a:ext>
            </a:extLst>
          </p:cNvPr>
          <p:cNvSpPr/>
          <p:nvPr/>
        </p:nvSpPr>
        <p:spPr>
          <a:xfrm>
            <a:off x="889000" y="1905000"/>
            <a:ext cx="6032500" cy="66040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rgbClr val="0879C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B9A3594-3DE0-4B50-A37A-A2D4804DFDF2}"/>
              </a:ext>
            </a:extLst>
          </p:cNvPr>
          <p:cNvSpPr/>
          <p:nvPr/>
        </p:nvSpPr>
        <p:spPr>
          <a:xfrm>
            <a:off x="889000" y="1905000"/>
            <a:ext cx="203200" cy="66040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6844A2B-373F-42BF-BE32-3832175E5634}"/>
              </a:ext>
            </a:extLst>
          </p:cNvPr>
          <p:cNvSpPr txBox="1"/>
          <p:nvPr/>
        </p:nvSpPr>
        <p:spPr>
          <a:xfrm>
            <a:off x="1741304" y="3021209"/>
            <a:ext cx="4162791" cy="52322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ctr"/>
            <a:r>
              <a:rPr lang="es-PE" sz="2800" b="1" dirty="0">
                <a:solidFill>
                  <a:srgbClr val="7030A0"/>
                </a:solidFill>
                <a:latin typeface="Times New Roman"/>
                <a:cs typeface="Times New Roman"/>
              </a:rPr>
              <a:t>OBJETIVO GENERAL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96E8045-DEDB-4979-B87B-B5C3A4D5E065}"/>
              </a:ext>
            </a:extLst>
          </p:cNvPr>
          <p:cNvSpPr/>
          <p:nvPr/>
        </p:nvSpPr>
        <p:spPr>
          <a:xfrm>
            <a:off x="1651000" y="3759200"/>
            <a:ext cx="4445000" cy="381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462049C-E836-41E0-9B1E-11B554B88550}"/>
              </a:ext>
            </a:extLst>
          </p:cNvPr>
          <p:cNvSpPr txBox="1"/>
          <p:nvPr/>
        </p:nvSpPr>
        <p:spPr>
          <a:xfrm>
            <a:off x="1450686" y="3140628"/>
            <a:ext cx="4889500" cy="3111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sz="2000" dirty="0">
                <a:solidFill>
                  <a:srgbClr val="172033"/>
                </a:solidFill>
                <a:latin typeface="Times New Roman"/>
                <a:cs typeface="Times New Roman"/>
              </a:rPr>
              <a:t>Analizar la práctica de valores éticos-morales, humanos y sociales en la convivencia escolar en estudiantes de tercer grado de primaria en una institución pública de Andahuaylas -2024.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E105A5F-465E-46D9-8C8F-B4D2A359D73A}"/>
              </a:ext>
            </a:extLst>
          </p:cNvPr>
          <p:cNvSpPr/>
          <p:nvPr/>
        </p:nvSpPr>
        <p:spPr>
          <a:xfrm>
            <a:off x="7874000" y="1905000"/>
            <a:ext cx="101600" cy="63500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971C878-ADDF-45B4-A361-9955B5018874}"/>
              </a:ext>
            </a:extLst>
          </p:cNvPr>
          <p:cNvSpPr/>
          <p:nvPr/>
        </p:nvSpPr>
        <p:spPr>
          <a:xfrm>
            <a:off x="7924800" y="2755900"/>
            <a:ext cx="520700" cy="762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55E787CF-3E9F-4C94-A97D-721D13A6091A}"/>
              </a:ext>
            </a:extLst>
          </p:cNvPr>
          <p:cNvSpPr/>
          <p:nvPr/>
        </p:nvSpPr>
        <p:spPr>
          <a:xfrm>
            <a:off x="7620000" y="2489200"/>
            <a:ext cx="609600" cy="609600"/>
          </a:xfrm>
          <a:prstGeom prst="ellipse">
            <a:avLst/>
          </a:prstGeom>
          <a:solidFill>
            <a:srgbClr val="0879C2"/>
          </a:solidFill>
          <a:ln w="1524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7691764-FEF1-4107-96A4-FDD2D19603DD}"/>
              </a:ext>
            </a:extLst>
          </p:cNvPr>
          <p:cNvSpPr/>
          <p:nvPr/>
        </p:nvSpPr>
        <p:spPr>
          <a:xfrm>
            <a:off x="8445500" y="1841500"/>
            <a:ext cx="8572500" cy="20955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rgbClr val="0879C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A386C81B-15AC-4508-B3B3-E71107B0077A}"/>
              </a:ext>
            </a:extLst>
          </p:cNvPr>
          <p:cNvSpPr/>
          <p:nvPr/>
        </p:nvSpPr>
        <p:spPr>
          <a:xfrm>
            <a:off x="8445500" y="1841500"/>
            <a:ext cx="152400" cy="20955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F0E6B73-4EB6-4695-9B14-ECFA192AB7D0}"/>
              </a:ext>
            </a:extLst>
          </p:cNvPr>
          <p:cNvSpPr txBox="1"/>
          <p:nvPr/>
        </p:nvSpPr>
        <p:spPr>
          <a:xfrm>
            <a:off x="8699500" y="2024390"/>
            <a:ext cx="3771900" cy="52322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r>
              <a:rPr lang="es-PE" dirty="0"/>
              <a:t>Objetivo específico 1 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34D68477-76AC-49AB-8F05-C2C3342949B9}"/>
              </a:ext>
            </a:extLst>
          </p:cNvPr>
          <p:cNvSpPr/>
          <p:nvPr/>
        </p:nvSpPr>
        <p:spPr>
          <a:xfrm>
            <a:off x="8953500" y="2628900"/>
            <a:ext cx="7683500" cy="254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B8EF564-8AE7-4C7A-A8CE-25939B5DEA97}"/>
              </a:ext>
            </a:extLst>
          </p:cNvPr>
          <p:cNvSpPr txBox="1"/>
          <p:nvPr/>
        </p:nvSpPr>
        <p:spPr>
          <a:xfrm>
            <a:off x="8953500" y="2743200"/>
            <a:ext cx="7683500" cy="990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Identificar los valores éticos-morales más relevantes en la convivencia escolar en estudiantes de tercer grado de primaria en una institución pública de Andahuaylas - 2024.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790CF0B9-10CE-461E-90E8-9A20928EB390}"/>
              </a:ext>
            </a:extLst>
          </p:cNvPr>
          <p:cNvSpPr/>
          <p:nvPr/>
        </p:nvSpPr>
        <p:spPr>
          <a:xfrm>
            <a:off x="7924800" y="5105400"/>
            <a:ext cx="1346200" cy="762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DB72E6F-FF3B-4008-97EB-F988CB75A51D}"/>
              </a:ext>
            </a:extLst>
          </p:cNvPr>
          <p:cNvSpPr/>
          <p:nvPr/>
        </p:nvSpPr>
        <p:spPr>
          <a:xfrm>
            <a:off x="7620000" y="4838700"/>
            <a:ext cx="609600" cy="609600"/>
          </a:xfrm>
          <a:prstGeom prst="ellipse">
            <a:avLst/>
          </a:prstGeom>
          <a:solidFill>
            <a:srgbClr val="0879C2"/>
          </a:solidFill>
          <a:ln w="1524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99C4FE72-8E91-43A5-8DD8-33ED16BA2CFC}"/>
              </a:ext>
            </a:extLst>
          </p:cNvPr>
          <p:cNvSpPr/>
          <p:nvPr/>
        </p:nvSpPr>
        <p:spPr>
          <a:xfrm>
            <a:off x="9271000" y="4191000"/>
            <a:ext cx="7747000" cy="20955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rgbClr val="0879C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C3357A64-086F-4D62-AE93-10C43E0BCD19}"/>
              </a:ext>
            </a:extLst>
          </p:cNvPr>
          <p:cNvSpPr/>
          <p:nvPr/>
        </p:nvSpPr>
        <p:spPr>
          <a:xfrm>
            <a:off x="9271000" y="4191000"/>
            <a:ext cx="152400" cy="20955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45B863EF-2D1A-4509-8178-49718E9B9D35}"/>
              </a:ext>
            </a:extLst>
          </p:cNvPr>
          <p:cNvSpPr/>
          <p:nvPr/>
        </p:nvSpPr>
        <p:spPr>
          <a:xfrm>
            <a:off x="9779000" y="4978400"/>
            <a:ext cx="6858000" cy="254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AF5B97F-500F-434F-B1D8-CF344264726E}"/>
              </a:ext>
            </a:extLst>
          </p:cNvPr>
          <p:cNvSpPr txBox="1"/>
          <p:nvPr/>
        </p:nvSpPr>
        <p:spPr>
          <a:xfrm>
            <a:off x="9779000" y="5092700"/>
            <a:ext cx="6858000" cy="990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Examinar la práctica de valores humanos en estudiantes de tercer grado de primaria en una institución pública de Andahuaylas - 2024.</a:t>
            </a:r>
            <a:endParaRPr lang="es-PE" dirty="0">
              <a:solidFill>
                <a:srgbClr val="172033"/>
              </a:solidFill>
              <a:latin typeface="Times New Roman"/>
              <a:cs typeface="Times New Roman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6D46DFF-519B-4D5B-9B91-364DC9ED9E6C}"/>
              </a:ext>
            </a:extLst>
          </p:cNvPr>
          <p:cNvSpPr/>
          <p:nvPr/>
        </p:nvSpPr>
        <p:spPr>
          <a:xfrm>
            <a:off x="7924800" y="7518400"/>
            <a:ext cx="520700" cy="762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9A2DBCCF-E051-4BA4-BEAD-5F407E107363}"/>
              </a:ext>
            </a:extLst>
          </p:cNvPr>
          <p:cNvSpPr/>
          <p:nvPr/>
        </p:nvSpPr>
        <p:spPr>
          <a:xfrm>
            <a:off x="7620000" y="7251700"/>
            <a:ext cx="609600" cy="609600"/>
          </a:xfrm>
          <a:prstGeom prst="ellipse">
            <a:avLst/>
          </a:prstGeom>
          <a:solidFill>
            <a:srgbClr val="0879C2"/>
          </a:solidFill>
          <a:ln w="1524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s-PE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62402AD4-C1AF-4F53-A3EF-342935D42475}"/>
              </a:ext>
            </a:extLst>
          </p:cNvPr>
          <p:cNvSpPr/>
          <p:nvPr/>
        </p:nvSpPr>
        <p:spPr>
          <a:xfrm>
            <a:off x="8445500" y="6540500"/>
            <a:ext cx="8572500" cy="2222500"/>
          </a:xfrm>
          <a:prstGeom prst="roundRect">
            <a:avLst/>
          </a:prstGeom>
          <a:solidFill>
            <a:srgbClr val="FFFFFF"/>
          </a:solidFill>
          <a:ln w="26670" cap="flat" cmpd="sng" algn="ctr">
            <a:solidFill>
              <a:srgbClr val="0879C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B31A9341-A738-42D1-B00B-8FF0A8A016B7}"/>
              </a:ext>
            </a:extLst>
          </p:cNvPr>
          <p:cNvSpPr/>
          <p:nvPr/>
        </p:nvSpPr>
        <p:spPr>
          <a:xfrm>
            <a:off x="8445500" y="6540500"/>
            <a:ext cx="152400" cy="22225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0E78A18-0327-415F-B70A-5718C5BAEA8A}"/>
              </a:ext>
            </a:extLst>
          </p:cNvPr>
          <p:cNvSpPr/>
          <p:nvPr/>
        </p:nvSpPr>
        <p:spPr>
          <a:xfrm>
            <a:off x="8953500" y="7327900"/>
            <a:ext cx="7683500" cy="25400"/>
          </a:xfrm>
          <a:prstGeom prst="rect">
            <a:avLst/>
          </a:prstGeom>
          <a:solidFill>
            <a:srgbClr val="0879C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6532D5E-5076-452C-8C50-3E1A733F7A18}"/>
              </a:ext>
            </a:extLst>
          </p:cNvPr>
          <p:cNvSpPr txBox="1"/>
          <p:nvPr/>
        </p:nvSpPr>
        <p:spPr>
          <a:xfrm>
            <a:off x="8953500" y="7442200"/>
            <a:ext cx="7683500" cy="1168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just"/>
            <a:r>
              <a:rPr lang="es-ES" dirty="0">
                <a:solidFill>
                  <a:srgbClr val="172033"/>
                </a:solidFill>
                <a:latin typeface="Times New Roman"/>
                <a:cs typeface="Times New Roman"/>
              </a:rPr>
              <a:t>Describir los problemas de la práctica de valores sociales en torno a la convivencia escolar en estudiantes de tercer grado de primaria en una institución pública de Andahuaylas - 2024.</a:t>
            </a:r>
            <a:endParaRPr lang="es-PE" dirty="0">
              <a:solidFill>
                <a:srgbClr val="172033"/>
              </a:solidFill>
              <a:latin typeface="Times New Roman"/>
              <a:cs typeface="Times New Roman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F8AD9BB-DFDA-5FDE-5DC9-495EF45434CB}"/>
              </a:ext>
            </a:extLst>
          </p:cNvPr>
          <p:cNvSpPr txBox="1"/>
          <p:nvPr/>
        </p:nvSpPr>
        <p:spPr>
          <a:xfrm>
            <a:off x="9596582" y="4434768"/>
            <a:ext cx="3467100" cy="516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lnSpcReduction="10000"/>
          </a:bodyPr>
          <a:lstStyle>
            <a:defPPr>
              <a:defRPr lang="en-US"/>
            </a:defPPr>
            <a:lvl1pPr algn="ctr">
              <a:defRPr sz="2800" b="1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r>
              <a:rPr lang="es-PE" dirty="0"/>
              <a:t>Objetivo específico 2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C2521B9-EB1A-FB56-85A9-A9A8787B47C5}"/>
              </a:ext>
            </a:extLst>
          </p:cNvPr>
          <p:cNvSpPr txBox="1"/>
          <p:nvPr/>
        </p:nvSpPr>
        <p:spPr>
          <a:xfrm>
            <a:off x="8918864" y="6821444"/>
            <a:ext cx="3425536" cy="479024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lnSpcReduction="10000"/>
          </a:bodyPr>
          <a:lstStyle>
            <a:defPPr>
              <a:defRPr lang="en-US"/>
            </a:defPPr>
            <a:lvl1pPr algn="ctr">
              <a:defRPr sz="2800" b="1">
                <a:solidFill>
                  <a:srgbClr val="7030A0"/>
                </a:solidFill>
                <a:latin typeface="Times New Roman"/>
                <a:cs typeface="Times New Roman"/>
              </a:defRPr>
            </a:lvl1pPr>
          </a:lstStyle>
          <a:p>
            <a:r>
              <a:rPr lang="es-PE" dirty="0"/>
              <a:t>Objetivo específico 3 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958E05B1-7B02-15B7-C121-8F9400D1E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455" y="5480469"/>
            <a:ext cx="3011054" cy="301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57169" y="171451"/>
            <a:ext cx="6143472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75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JUSTIFICACIÓN</a:t>
            </a:r>
            <a:endParaRPr lang="en-US" sz="3075" dirty="0"/>
          </a:p>
        </p:txBody>
      </p:sp>
      <p:sp>
        <p:nvSpPr>
          <p:cNvPr id="5" name="Shape 3"/>
          <p:cNvSpPr/>
          <p:nvPr/>
        </p:nvSpPr>
        <p:spPr>
          <a:xfrm>
            <a:off x="200021" y="685800"/>
            <a:ext cx="6114897" cy="285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Shape 6"/>
          <p:cNvSpPr/>
          <p:nvPr/>
        </p:nvSpPr>
        <p:spPr>
          <a:xfrm>
            <a:off x="2214507" y="2800349"/>
            <a:ext cx="4971926" cy="85725"/>
          </a:xfrm>
          <a:prstGeom prst="rect">
            <a:avLst/>
          </a:prstGeom>
          <a:solidFill>
            <a:srgbClr val="CBE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Shape 7"/>
          <p:cNvSpPr/>
          <p:nvPr/>
        </p:nvSpPr>
        <p:spPr>
          <a:xfrm>
            <a:off x="7100709" y="2800350"/>
            <a:ext cx="85724" cy="1957388"/>
          </a:xfrm>
          <a:prstGeom prst="rect">
            <a:avLst/>
          </a:prstGeom>
          <a:solidFill>
            <a:srgbClr val="CBE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Shape 8"/>
          <p:cNvSpPr/>
          <p:nvPr/>
        </p:nvSpPr>
        <p:spPr>
          <a:xfrm>
            <a:off x="7100709" y="4672012"/>
            <a:ext cx="4857629" cy="85725"/>
          </a:xfrm>
          <a:prstGeom prst="rect">
            <a:avLst/>
          </a:prstGeom>
          <a:solidFill>
            <a:srgbClr val="CBE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Shape 9"/>
          <p:cNvSpPr/>
          <p:nvPr/>
        </p:nvSpPr>
        <p:spPr>
          <a:xfrm>
            <a:off x="11872616" y="4672012"/>
            <a:ext cx="85724" cy="2571750"/>
          </a:xfrm>
          <a:prstGeom prst="rect">
            <a:avLst/>
          </a:prstGeom>
          <a:solidFill>
            <a:srgbClr val="CBE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Shape 10"/>
          <p:cNvSpPr/>
          <p:nvPr/>
        </p:nvSpPr>
        <p:spPr>
          <a:xfrm>
            <a:off x="11872616" y="7158037"/>
            <a:ext cx="514337" cy="85725"/>
          </a:xfrm>
          <a:prstGeom prst="rect">
            <a:avLst/>
          </a:prstGeom>
          <a:solidFill>
            <a:srgbClr val="CBE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Shape 11"/>
          <p:cNvSpPr/>
          <p:nvPr/>
        </p:nvSpPr>
        <p:spPr>
          <a:xfrm>
            <a:off x="1285842" y="1828799"/>
            <a:ext cx="1228695" cy="122872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005B9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4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28714" y="1971674"/>
            <a:ext cx="942951" cy="942975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2857428" y="1657349"/>
            <a:ext cx="5500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1" dirty="0">
                <a:solidFill>
                  <a:srgbClr val="005B9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BASE CONCEPTUAL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857428" y="1885950"/>
            <a:ext cx="5500550" cy="379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85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Justificación teórica</a:t>
            </a:r>
            <a:endParaRPr lang="en-US" sz="2850" dirty="0"/>
          </a:p>
        </p:txBody>
      </p:sp>
      <p:sp>
        <p:nvSpPr>
          <p:cNvPr id="17" name="Shape 14"/>
          <p:cNvSpPr/>
          <p:nvPr/>
        </p:nvSpPr>
        <p:spPr>
          <a:xfrm>
            <a:off x="2857428" y="2380207"/>
            <a:ext cx="1228695" cy="57150"/>
          </a:xfrm>
          <a:prstGeom prst="rect">
            <a:avLst/>
          </a:prstGeom>
          <a:solidFill>
            <a:srgbClr val="005B9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8" name="Text 15"/>
          <p:cNvSpPr/>
          <p:nvPr/>
        </p:nvSpPr>
        <p:spPr>
          <a:xfrm>
            <a:off x="2857428" y="2594520"/>
            <a:ext cx="5500550" cy="640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175" b="1" dirty="0">
                <a:solidFill>
                  <a:srgbClr val="1720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Los 8 - 9 años son decisivos para consolidar valores.</a:t>
            </a:r>
            <a:endParaRPr lang="en-US" sz="2175" dirty="0"/>
          </a:p>
        </p:txBody>
      </p:sp>
      <p:sp>
        <p:nvSpPr>
          <p:cNvPr id="19" name="Text 16"/>
          <p:cNvSpPr/>
          <p:nvPr/>
        </p:nvSpPr>
        <p:spPr>
          <a:xfrm>
            <a:off x="2857428" y="3334792"/>
            <a:ext cx="5500550" cy="53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solidFill>
                  <a:srgbClr val="3341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El estudio cubre el vacío sobre cómo se articulan los valores </a:t>
            </a:r>
            <a:r>
              <a:rPr lang="en-US" sz="1800" dirty="0" err="1">
                <a:solidFill>
                  <a:srgbClr val="3341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éticos</a:t>
            </a:r>
            <a:r>
              <a:rPr lang="en-US" sz="1800" dirty="0">
                <a:solidFill>
                  <a:srgbClr val="3341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-morales, humanos y sociales en tercer grado.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2857428" y="3974157"/>
            <a:ext cx="5500550" cy="209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Akbarjono et al. (2024); Correal y Vega (2024)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7057848" y="4100512"/>
            <a:ext cx="1228695" cy="122872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0879C2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2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00720" y="4243387"/>
            <a:ext cx="942951" cy="942975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8643721" y="3914774"/>
            <a:ext cx="60720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75" b="1" dirty="0">
                <a:solidFill>
                  <a:srgbClr val="0879C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ACCIÓN EDUCATIVA</a:t>
            </a:r>
            <a:endParaRPr lang="en-US" sz="1575" dirty="0"/>
          </a:p>
        </p:txBody>
      </p:sp>
      <p:sp>
        <p:nvSpPr>
          <p:cNvPr id="24" name="Text 20"/>
          <p:cNvSpPr/>
          <p:nvPr/>
        </p:nvSpPr>
        <p:spPr>
          <a:xfrm>
            <a:off x="8643721" y="4143375"/>
            <a:ext cx="6072036" cy="379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85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Justificación práctica</a:t>
            </a:r>
            <a:endParaRPr lang="en-US" sz="2850" dirty="0"/>
          </a:p>
        </p:txBody>
      </p:sp>
      <p:sp>
        <p:nvSpPr>
          <p:cNvPr id="25" name="Shape 21"/>
          <p:cNvSpPr/>
          <p:nvPr/>
        </p:nvSpPr>
        <p:spPr>
          <a:xfrm>
            <a:off x="8643721" y="4637632"/>
            <a:ext cx="1228695" cy="57150"/>
          </a:xfrm>
          <a:prstGeom prst="rect">
            <a:avLst/>
          </a:prstGeom>
          <a:solidFill>
            <a:srgbClr val="0879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6" name="Text 22"/>
          <p:cNvSpPr/>
          <p:nvPr/>
        </p:nvSpPr>
        <p:spPr>
          <a:xfrm>
            <a:off x="8643721" y="4851945"/>
            <a:ext cx="6072036" cy="640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175" b="1" dirty="0">
                <a:solidFill>
                  <a:srgbClr val="1720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Respeto, tolerancia y empatía fortalecen el bienestar escolar.</a:t>
            </a:r>
            <a:endParaRPr lang="en-US" sz="2175" dirty="0"/>
          </a:p>
        </p:txBody>
      </p:sp>
      <p:sp>
        <p:nvSpPr>
          <p:cNvPr id="27" name="Text 23"/>
          <p:cNvSpPr/>
          <p:nvPr/>
        </p:nvSpPr>
        <p:spPr>
          <a:xfrm>
            <a:off x="8643721" y="5592217"/>
            <a:ext cx="6072036" cy="53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solidFill>
                  <a:srgbClr val="3341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Los hallazgos orientarán estrategias pertinentes para docentes y directivos.</a:t>
            </a:r>
            <a:endParaRPr lang="en-US" sz="1800" dirty="0"/>
          </a:p>
        </p:txBody>
      </p:sp>
      <p:sp>
        <p:nvSpPr>
          <p:cNvPr id="28" name="Text 24"/>
          <p:cNvSpPr/>
          <p:nvPr/>
        </p:nvSpPr>
        <p:spPr>
          <a:xfrm>
            <a:off x="8643721" y="6231582"/>
            <a:ext cx="6072036" cy="209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Anabalón et al. (2024</a:t>
            </a:r>
            <a:r>
              <a:rPr lang="en-US" sz="1500" b="1" i="1" dirty="0">
                <a:solidFill>
                  <a:srgbClr val="0879C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en-US" sz="1500" dirty="0"/>
          </a:p>
        </p:txBody>
      </p:sp>
      <p:sp>
        <p:nvSpPr>
          <p:cNvPr id="29" name="Shape 25"/>
          <p:cNvSpPr/>
          <p:nvPr/>
        </p:nvSpPr>
        <p:spPr>
          <a:xfrm>
            <a:off x="11458288" y="6572249"/>
            <a:ext cx="1228695" cy="122872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5A6D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30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601159" y="6715124"/>
            <a:ext cx="942951" cy="942975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007794" y="6243638"/>
            <a:ext cx="45718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75" b="1" dirty="0">
                <a:solidFill>
                  <a:srgbClr val="0879C2"/>
                </a:solidFill>
                <a:latin typeface="Times New Roman" pitchFamily="34" charset="0"/>
                <a:cs typeface="Times New Roman" pitchFamily="34" charset="-120"/>
              </a:rPr>
              <a:t>LECTURA DEL FENÓMENO</a:t>
            </a:r>
          </a:p>
        </p:txBody>
      </p:sp>
      <p:sp>
        <p:nvSpPr>
          <p:cNvPr id="32" name="Text 27"/>
          <p:cNvSpPr/>
          <p:nvPr/>
        </p:nvSpPr>
        <p:spPr>
          <a:xfrm>
            <a:off x="13072735" y="6572250"/>
            <a:ext cx="4571886" cy="379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50" b="1" dirty="0">
                <a:latin typeface="Times New Roman" pitchFamily="34" charset="0"/>
                <a:cs typeface="Times New Roman" pitchFamily="34" charset="-120"/>
              </a:rPr>
              <a:t>Justificación metodológica</a:t>
            </a:r>
          </a:p>
        </p:txBody>
      </p:sp>
      <p:sp>
        <p:nvSpPr>
          <p:cNvPr id="33" name="Shape 28"/>
          <p:cNvSpPr/>
          <p:nvPr/>
        </p:nvSpPr>
        <p:spPr>
          <a:xfrm>
            <a:off x="13072735" y="7066507"/>
            <a:ext cx="1228695" cy="57150"/>
          </a:xfrm>
          <a:prstGeom prst="rect">
            <a:avLst/>
          </a:prstGeom>
          <a:solidFill>
            <a:srgbClr val="45A6D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4" name="Text 29"/>
          <p:cNvSpPr/>
          <p:nvPr/>
        </p:nvSpPr>
        <p:spPr>
          <a:xfrm>
            <a:off x="13072735" y="7280820"/>
            <a:ext cx="4571886" cy="640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175" b="1" dirty="0">
                <a:solidFill>
                  <a:srgbClr val="1720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 experiencia de los participantes explica la convivencia.</a:t>
            </a:r>
            <a:endParaRPr lang="en-US" sz="2175" dirty="0"/>
          </a:p>
        </p:txBody>
      </p:sp>
      <p:sp>
        <p:nvSpPr>
          <p:cNvPr id="35" name="Text 30"/>
          <p:cNvSpPr/>
          <p:nvPr/>
        </p:nvSpPr>
        <p:spPr>
          <a:xfrm>
            <a:off x="13072735" y="8021092"/>
            <a:ext cx="4571886" cy="53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solidFill>
                  <a:srgbClr val="3341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El enfoque cualitativo fenomenológico recupera relatos y significados.</a:t>
            </a:r>
            <a:endParaRPr lang="en-US" sz="1800" dirty="0"/>
          </a:p>
        </p:txBody>
      </p:sp>
      <p:sp>
        <p:nvSpPr>
          <p:cNvPr id="36" name="Text 31"/>
          <p:cNvSpPr/>
          <p:nvPr/>
        </p:nvSpPr>
        <p:spPr>
          <a:xfrm>
            <a:off x="15146905" y="8339211"/>
            <a:ext cx="4571886" cy="209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00" b="1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Arias (2023</a:t>
            </a:r>
            <a:r>
              <a:rPr lang="en-US" sz="1500" b="1" i="1" dirty="0">
                <a:solidFill>
                  <a:srgbClr val="45A6D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en-US" sz="1500" dirty="0"/>
          </a:p>
        </p:txBody>
      </p:sp>
      <p:sp>
        <p:nvSpPr>
          <p:cNvPr id="37" name="Shape 32"/>
          <p:cNvSpPr/>
          <p:nvPr/>
        </p:nvSpPr>
        <p:spPr>
          <a:xfrm>
            <a:off x="990600" y="9283837"/>
            <a:ext cx="15715857" cy="42863"/>
          </a:xfrm>
          <a:prstGeom prst="rect">
            <a:avLst/>
          </a:prstGeom>
          <a:solidFill>
            <a:srgbClr val="0879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8" name="Text 33"/>
          <p:cNvSpPr/>
          <p:nvPr/>
        </p:nvSpPr>
        <p:spPr>
          <a:xfrm>
            <a:off x="990600" y="9455286"/>
            <a:ext cx="214307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575" b="1" dirty="0">
                <a:solidFill>
                  <a:srgbClr val="0879C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CONVERGENCIA</a:t>
            </a:r>
            <a:endParaRPr lang="en-US" sz="1575" dirty="0"/>
          </a:p>
        </p:txBody>
      </p:sp>
      <p:sp>
        <p:nvSpPr>
          <p:cNvPr id="39" name="Text 34"/>
          <p:cNvSpPr/>
          <p:nvPr/>
        </p:nvSpPr>
        <p:spPr>
          <a:xfrm>
            <a:off x="3133671" y="9412424"/>
            <a:ext cx="12144072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 dirty="0">
                <a:solidFill>
                  <a:srgbClr val="1720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Comprender la práctica de valores para fortalecer la convivencia escolar.</a:t>
            </a:r>
            <a:endParaRPr lang="en-US" sz="2025" dirty="0"/>
          </a:p>
        </p:txBody>
      </p:sp>
      <p:sp>
        <p:nvSpPr>
          <p:cNvPr id="41" name="Shape 36"/>
          <p:cNvSpPr/>
          <p:nvPr/>
        </p:nvSpPr>
        <p:spPr>
          <a:xfrm>
            <a:off x="1" y="9915525"/>
            <a:ext cx="18287543" cy="371475"/>
          </a:xfrm>
          <a:prstGeom prst="rect">
            <a:avLst/>
          </a:prstGeom>
          <a:solidFill>
            <a:srgbClr val="0879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2" name="Text 37"/>
          <p:cNvSpPr/>
          <p:nvPr/>
        </p:nvSpPr>
        <p:spPr>
          <a:xfrm>
            <a:off x="285743" y="9915526"/>
            <a:ext cx="8858028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UNIVERSIDAD NACIONAL JOSÉ MARÍA ARGUEDAS</a:t>
            </a:r>
            <a:endParaRPr lang="en-US" sz="2250" dirty="0"/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47F54D02-541E-D8EC-0D4D-70BA630143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493911" y="4534461"/>
            <a:ext cx="4461814" cy="4828083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B940E446-F260-D5C9-6D16-18ABEB6F72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607886" y="-443414"/>
            <a:ext cx="8536490" cy="4804328"/>
          </a:xfrm>
          <a:prstGeom prst="rect">
            <a:avLst/>
          </a:prstGeom>
        </p:spPr>
      </p:pic>
      <p:sp>
        <p:nvSpPr>
          <p:cNvPr id="50" name="Forma libre: forma 49">
            <a:extLst>
              <a:ext uri="{FF2B5EF4-FFF2-40B4-BE49-F238E27FC236}">
                <a16:creationId xmlns:a16="http://schemas.microsoft.com/office/drawing/2014/main" id="{C48F597D-5AD6-56EB-4777-3A368745372F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905CB8C4-0E5F-218F-A2A9-76E8DE2B5124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JUSTIFICACIÓN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" name="AutoShape 12">
            <a:extLst>
              <a:ext uri="{FF2B5EF4-FFF2-40B4-BE49-F238E27FC236}">
                <a16:creationId xmlns:a16="http://schemas.microsoft.com/office/drawing/2014/main" id="{762E3F36-315E-5CB2-9392-BF1F10A5C510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00133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BDF4AB4F-64EE-48D0-8219-E337DB964003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A8B07B7-7F4A-4755-BBCC-427FE66E079E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94A41576-5490-4E47-B4CE-C20487E3DDDE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9FE9AA93-E049-4C4C-8B1B-162227726691}"/>
              </a:ext>
            </a:extLst>
          </p:cNvPr>
          <p:cNvSpPr txBox="1"/>
          <p:nvPr/>
        </p:nvSpPr>
        <p:spPr>
          <a:xfrm rot="10800000">
            <a:off x="4015416" y="7614565"/>
            <a:ext cx="13210776" cy="108470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1773B32B-04B8-4234-95B3-3262A1443F05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C3E6ED91-7F69-4E1F-AEC8-FC62CCE3FD17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E1759FE5-78C0-E05E-A904-C36DC91A0230}"/>
              </a:ext>
            </a:extLst>
          </p:cNvPr>
          <p:cNvSpPr txBox="1"/>
          <p:nvPr/>
        </p:nvSpPr>
        <p:spPr>
          <a:xfrm>
            <a:off x="304800" y="598033"/>
            <a:ext cx="1609997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9pPr>
          </a:lstStyle>
          <a:p>
            <a:pPr algn="ctr"/>
            <a:r>
              <a:rPr lang="es-ES" sz="10000" b="1">
                <a:latin typeface="Times New Roman" panose="01000000000000000000" pitchFamily="2" charset="-78"/>
                <a:cs typeface="Times New Roman" panose="01000000000000000000" pitchFamily="2" charset="-78"/>
              </a:rPr>
              <a:t>CAPÍTULO</a:t>
            </a:r>
            <a:r>
              <a:rPr lang="es-ES" sz="10000" b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 II: </a:t>
            </a:r>
          </a:p>
          <a:p>
            <a:pPr algn="ctr"/>
            <a:r>
              <a:rPr lang="es-ES" sz="10000" b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Marco teórico</a:t>
            </a:r>
            <a:endParaRPr lang="es-PE" sz="10000" b="1" dirty="0">
              <a:latin typeface="Times New Roman" panose="01000000000000000000" pitchFamily="2" charset="-78"/>
              <a:cs typeface="Times New Roman" panose="01000000000000000000" pitchFamily="2" charset="-78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E6D827-35F4-C854-3BE1-A35138869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586" y="4021736"/>
            <a:ext cx="5164827" cy="51648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A5D423-05FA-39CD-1D51-47C24C16B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600" y="706663"/>
            <a:ext cx="1762125" cy="176212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9409ED0-36AC-C065-4519-A364A334C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1257" y="4612537"/>
            <a:ext cx="4944285" cy="56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1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600160" y="200025"/>
            <a:ext cx="3116384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7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ANTECEDENTES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171446" y="685800"/>
            <a:ext cx="6143472" cy="285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785793" y="1466849"/>
            <a:ext cx="167159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600" b="1" dirty="0" err="1">
                <a:solidFill>
                  <a:srgbClr val="15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evidencia</a:t>
            </a:r>
            <a:r>
              <a:rPr lang="en-US" sz="3600" b="1" dirty="0">
                <a:solidFill>
                  <a:srgbClr val="153E7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los valores se consolidan con práctica, mediación y comunidad</a:t>
            </a:r>
          </a:p>
        </p:txBody>
      </p:sp>
      <p:sp>
        <p:nvSpPr>
          <p:cNvPr id="8" name="Shape 6"/>
          <p:cNvSpPr/>
          <p:nvPr/>
        </p:nvSpPr>
        <p:spPr>
          <a:xfrm>
            <a:off x="1738283" y="3010765"/>
            <a:ext cx="71436" cy="4714875"/>
          </a:xfrm>
          <a:prstGeom prst="roundRect">
            <a:avLst/>
          </a:prstGeom>
          <a:solidFill>
            <a:srgbClr val="C9E8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8154" y="2224953"/>
            <a:ext cx="2714558" cy="2071688"/>
          </a:xfrm>
          <a:prstGeom prst="rect">
            <a:avLst/>
          </a:prstGeom>
          <a:solidFill>
            <a:srgbClr val="EEF8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88158" y="2224953"/>
            <a:ext cx="0" cy="2071688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0878BF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66818" y="2367828"/>
            <a:ext cx="1028675" cy="10287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52461" y="3510828"/>
            <a:ext cx="2485964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75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INTERNACIONAL</a:t>
            </a:r>
            <a:endParaRPr lang="en-US" sz="15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52461" y="3810865"/>
            <a:ext cx="248596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sz="1275" b="1">
                <a:latin typeface="Times New Roman"/>
                <a:cs typeface="Times New Roman"/>
              </a:rPr>
              <a:t>3 estudios</a:t>
            </a:r>
            <a:endParaRPr lang="es-PE" sz="1275"/>
          </a:p>
        </p:txBody>
      </p:sp>
      <p:sp>
        <p:nvSpPr>
          <p:cNvPr id="14" name="Shape 11"/>
          <p:cNvSpPr/>
          <p:nvPr/>
        </p:nvSpPr>
        <p:spPr>
          <a:xfrm>
            <a:off x="3409879" y="2224953"/>
            <a:ext cx="14087123" cy="20716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3409879" y="2232096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9E4ED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409879" y="4289497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9E4ED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3708400" y="2425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 dirty="0">
                <a:solidFill>
                  <a:srgbClr val="111827"/>
                </a:solidFill>
                <a:latin typeface="Times New Roman"/>
                <a:cs typeface="Times New Roman"/>
              </a:rPr>
              <a:t>Tasnim (2024) — Bangladesh</a:t>
            </a:r>
            <a:endParaRPr lang="es-PE" sz="1600" dirty="0"/>
          </a:p>
        </p:txBody>
      </p:sp>
      <p:sp>
        <p:nvSpPr>
          <p:cNvPr id="18" name="Text 15"/>
          <p:cNvSpPr/>
          <p:nvPr/>
        </p:nvSpPr>
        <p:spPr>
          <a:xfrm>
            <a:off x="3708400" y="2781300"/>
            <a:ext cx="40767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Resultados: </a:t>
            </a:r>
            <a:r>
              <a:rPr lang="es-PE" sz="1600" dirty="0">
                <a:latin typeface="Times New Roman"/>
                <a:cs typeface="Times New Roman"/>
              </a:rPr>
              <a:t>Pocos estudiantes trasladaban fuera del aula los valores morales y comportamientos éticos previstos en el currículo.</a:t>
            </a:r>
          </a:p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Conclusión: </a:t>
            </a:r>
            <a:r>
              <a:rPr lang="es-PE" sz="1600" dirty="0">
                <a:latin typeface="Times New Roman"/>
                <a:cs typeface="Times New Roman"/>
              </a:rPr>
              <a:t>La enseñanza de valores requiere intervenciones pedagógicas sostenidas.</a:t>
            </a:r>
            <a:endParaRPr lang="es-PE" sz="1600" dirty="0"/>
          </a:p>
        </p:txBody>
      </p:sp>
      <p:sp>
        <p:nvSpPr>
          <p:cNvPr id="19" name="Shape 16"/>
          <p:cNvSpPr/>
          <p:nvPr/>
        </p:nvSpPr>
        <p:spPr>
          <a:xfrm>
            <a:off x="8102600" y="2239010"/>
            <a:ext cx="0" cy="2043430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E6EDF3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407400" y="2425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>
                <a:solidFill>
                  <a:srgbClr val="111827"/>
                </a:solidFill>
                <a:latin typeface="Times New Roman"/>
                <a:cs typeface="Times New Roman"/>
              </a:rPr>
              <a:t>Prieto (2023) — Colombia</a:t>
            </a:r>
            <a:endParaRPr lang="es-PE" sz="1600"/>
          </a:p>
        </p:txBody>
      </p:sp>
      <p:sp>
        <p:nvSpPr>
          <p:cNvPr id="21" name="Text 18"/>
          <p:cNvSpPr/>
          <p:nvPr/>
        </p:nvSpPr>
        <p:spPr>
          <a:xfrm>
            <a:off x="8407400" y="2781300"/>
            <a:ext cx="40767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Resultados: </a:t>
            </a:r>
            <a:r>
              <a:rPr lang="es-PE" sz="1600" dirty="0">
                <a:latin typeface="Times New Roman"/>
                <a:cs typeface="Times New Roman"/>
              </a:rPr>
              <a:t>La carencia de respeto, autonomía y responsabilidad deteriora el clima y genera conflictos, intolerancia, acoso y exclusión.</a:t>
            </a:r>
          </a:p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Conclusión: </a:t>
            </a:r>
            <a:r>
              <a:rPr lang="es-PE" sz="1600" dirty="0">
                <a:latin typeface="Times New Roman"/>
                <a:cs typeface="Times New Roman"/>
              </a:rPr>
              <a:t>Fortalecer estos valores es esencial para una convivencia escolar segura e inclusiva.</a:t>
            </a:r>
            <a:endParaRPr lang="es-PE" sz="1600" dirty="0"/>
          </a:p>
        </p:txBody>
      </p:sp>
      <p:sp>
        <p:nvSpPr>
          <p:cNvPr id="22" name="Shape 19"/>
          <p:cNvSpPr/>
          <p:nvPr/>
        </p:nvSpPr>
        <p:spPr>
          <a:xfrm>
            <a:off x="438154" y="4382366"/>
            <a:ext cx="2714558" cy="2071688"/>
          </a:xfrm>
          <a:prstGeom prst="rect">
            <a:avLst/>
          </a:prstGeom>
          <a:solidFill>
            <a:srgbClr val="EDF8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488158" y="4382366"/>
            <a:ext cx="0" cy="2071688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2F9F8F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66818" y="4525240"/>
            <a:ext cx="1028675" cy="102870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52461" y="5668241"/>
            <a:ext cx="2485964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75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NACIONAL</a:t>
            </a:r>
            <a:endParaRPr lang="en-US" sz="15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652461" y="5968278"/>
            <a:ext cx="248596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sz="1275" b="1">
                <a:latin typeface="Times New Roman"/>
                <a:cs typeface="Times New Roman"/>
              </a:rPr>
              <a:t>3 estudios</a:t>
            </a:r>
            <a:endParaRPr lang="es-PE" sz="1275"/>
          </a:p>
        </p:txBody>
      </p:sp>
      <p:sp>
        <p:nvSpPr>
          <p:cNvPr id="27" name="Shape 23"/>
          <p:cNvSpPr/>
          <p:nvPr/>
        </p:nvSpPr>
        <p:spPr>
          <a:xfrm>
            <a:off x="3438877" y="4152900"/>
            <a:ext cx="14087123" cy="20716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24"/>
          <p:cNvSpPr/>
          <p:nvPr/>
        </p:nvSpPr>
        <p:spPr>
          <a:xfrm>
            <a:off x="3409879" y="4389508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9E4ED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5"/>
          <p:cNvSpPr/>
          <p:nvPr/>
        </p:nvSpPr>
        <p:spPr>
          <a:xfrm>
            <a:off x="3409879" y="6446908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9E4ED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6"/>
          <p:cNvSpPr/>
          <p:nvPr/>
        </p:nvSpPr>
        <p:spPr>
          <a:xfrm>
            <a:off x="3708400" y="4584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>
                <a:solidFill>
                  <a:srgbClr val="111827"/>
                </a:solidFill>
                <a:latin typeface="Times New Roman"/>
                <a:cs typeface="Times New Roman"/>
              </a:rPr>
              <a:t>Delgado (2024) — Lima</a:t>
            </a:r>
            <a:endParaRPr lang="es-PE" sz="1600"/>
          </a:p>
        </p:txBody>
      </p:sp>
      <p:sp>
        <p:nvSpPr>
          <p:cNvPr id="31" name="Text 27"/>
          <p:cNvSpPr/>
          <p:nvPr/>
        </p:nvSpPr>
        <p:spPr>
          <a:xfrm>
            <a:off x="3708400" y="4940300"/>
            <a:ext cx="40767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>
                <a:latin typeface="Times New Roman"/>
                <a:cs typeface="Times New Roman"/>
              </a:rPr>
              <a:t>Resultados: </a:t>
            </a:r>
            <a:r>
              <a:rPr lang="es-PE" sz="1600">
                <a:latin typeface="Times New Roman"/>
                <a:cs typeface="Times New Roman"/>
              </a:rPr>
              <a:t>Responsabilidad, solidaridad y honestidad consolidaron un entorno de aprendizaje enriquecedor.</a:t>
            </a:r>
          </a:p>
          <a:p>
            <a:pPr marL="0" indent="0" algn="just">
              <a:buNone/>
            </a:pPr>
            <a:r>
              <a:rPr lang="es-PE" sz="1600" b="1">
                <a:latin typeface="Times New Roman"/>
                <a:cs typeface="Times New Roman"/>
              </a:rPr>
              <a:t>Conclusión: </a:t>
            </a:r>
            <a:r>
              <a:rPr lang="es-PE" sz="1600">
                <a:latin typeface="Times New Roman"/>
                <a:cs typeface="Times New Roman"/>
              </a:rPr>
              <a:t>Los docentes son mediadores clave en la formación y consolidación de valores.</a:t>
            </a:r>
            <a:endParaRPr lang="es-PE" sz="1600"/>
          </a:p>
        </p:txBody>
      </p:sp>
      <p:sp>
        <p:nvSpPr>
          <p:cNvPr id="32" name="Shape 28"/>
          <p:cNvSpPr/>
          <p:nvPr/>
        </p:nvSpPr>
        <p:spPr>
          <a:xfrm>
            <a:off x="8102600" y="4396740"/>
            <a:ext cx="0" cy="2043430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E6EDF3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29"/>
          <p:cNvSpPr/>
          <p:nvPr/>
        </p:nvSpPr>
        <p:spPr>
          <a:xfrm>
            <a:off x="8407400" y="4584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>
                <a:solidFill>
                  <a:srgbClr val="111827"/>
                </a:solidFill>
                <a:latin typeface="Times New Roman"/>
                <a:cs typeface="Times New Roman"/>
              </a:rPr>
              <a:t>Charca et al. (2024) — Cusco</a:t>
            </a:r>
            <a:endParaRPr lang="es-PE" sz="1600"/>
          </a:p>
        </p:txBody>
      </p:sp>
      <p:sp>
        <p:nvSpPr>
          <p:cNvPr id="34" name="Text 30"/>
          <p:cNvSpPr/>
          <p:nvPr/>
        </p:nvSpPr>
        <p:spPr>
          <a:xfrm>
            <a:off x="8407400" y="4940300"/>
            <a:ext cx="40767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>
                <a:latin typeface="Times New Roman"/>
                <a:cs typeface="Times New Roman"/>
              </a:rPr>
              <a:t>Resultados: </a:t>
            </a:r>
            <a:r>
              <a:rPr lang="es-PE" sz="1600">
                <a:latin typeface="Times New Roman"/>
                <a:cs typeface="Times New Roman"/>
              </a:rPr>
              <a:t>Predominaron respeto, reciprocidad y solidaridad; persistieron dificultades en el cuidado de la naturaleza.</a:t>
            </a:r>
          </a:p>
          <a:p>
            <a:pPr marL="0" indent="0" algn="just">
              <a:buNone/>
            </a:pPr>
            <a:r>
              <a:rPr lang="es-PE" sz="1600" b="1">
                <a:latin typeface="Times New Roman"/>
                <a:cs typeface="Times New Roman"/>
              </a:rPr>
              <a:t>Conclusión: </a:t>
            </a:r>
            <a:r>
              <a:rPr lang="es-PE" sz="1600">
                <a:latin typeface="Times New Roman"/>
                <a:cs typeface="Times New Roman"/>
              </a:rPr>
              <a:t>Debe reforzarse la dimensión ambiental junto con los valores comunitarios.</a:t>
            </a:r>
            <a:endParaRPr lang="es-PE" sz="1600"/>
          </a:p>
        </p:txBody>
      </p:sp>
      <p:sp>
        <p:nvSpPr>
          <p:cNvPr id="35" name="Shape 31"/>
          <p:cNvSpPr/>
          <p:nvPr/>
        </p:nvSpPr>
        <p:spPr>
          <a:xfrm>
            <a:off x="438154" y="6539778"/>
            <a:ext cx="2714558" cy="1857375"/>
          </a:xfrm>
          <a:prstGeom prst="rect">
            <a:avLst/>
          </a:prstGeom>
          <a:solidFill>
            <a:srgbClr val="F5F0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32"/>
          <p:cNvSpPr/>
          <p:nvPr/>
        </p:nvSpPr>
        <p:spPr>
          <a:xfrm>
            <a:off x="488158" y="6539778"/>
            <a:ext cx="0" cy="1857375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8A5CAF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95392" y="6625503"/>
            <a:ext cx="971526" cy="971550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652461" y="7654203"/>
            <a:ext cx="2485964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575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LOCAL</a:t>
            </a:r>
            <a:endParaRPr lang="en-US" sz="15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34"/>
          <p:cNvSpPr/>
          <p:nvPr/>
        </p:nvSpPr>
        <p:spPr>
          <a:xfrm>
            <a:off x="652461" y="7968528"/>
            <a:ext cx="248596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75" b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 estudio</a:t>
            </a:r>
            <a:endParaRPr lang="en-US" sz="12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35"/>
          <p:cNvSpPr/>
          <p:nvPr/>
        </p:nvSpPr>
        <p:spPr>
          <a:xfrm>
            <a:off x="3438877" y="6539778"/>
            <a:ext cx="14087123" cy="18573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hape 36"/>
          <p:cNvSpPr/>
          <p:nvPr/>
        </p:nvSpPr>
        <p:spPr>
          <a:xfrm>
            <a:off x="3409879" y="6546922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ACFE5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hape 37"/>
          <p:cNvSpPr/>
          <p:nvPr/>
        </p:nvSpPr>
        <p:spPr>
          <a:xfrm>
            <a:off x="3409879" y="8390010"/>
            <a:ext cx="140871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ACFE5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38"/>
          <p:cNvSpPr/>
          <p:nvPr/>
        </p:nvSpPr>
        <p:spPr>
          <a:xfrm>
            <a:off x="3781345" y="6811240"/>
            <a:ext cx="1128684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2025" b="1">
                <a:latin typeface="Times New Roman"/>
                <a:cs typeface="Times New Roman"/>
              </a:rPr>
              <a:t>Borda (2022) — Apurímac · Andahuaylas</a:t>
            </a:r>
            <a:endParaRPr lang="es-PE" sz="2025"/>
          </a:p>
        </p:txBody>
      </p:sp>
      <p:sp>
        <p:nvSpPr>
          <p:cNvPr id="44" name="Text 39"/>
          <p:cNvSpPr/>
          <p:nvPr/>
        </p:nvSpPr>
        <p:spPr>
          <a:xfrm>
            <a:off x="3802127" y="7281105"/>
            <a:ext cx="11286843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800" b="1" dirty="0">
                <a:latin typeface="Times New Roman"/>
                <a:cs typeface="Times New Roman"/>
              </a:rPr>
              <a:t>Resultados: </a:t>
            </a:r>
            <a:r>
              <a:rPr lang="es-PE" sz="1800" dirty="0">
                <a:latin typeface="Times New Roman"/>
                <a:cs typeface="Times New Roman"/>
              </a:rPr>
              <a:t>Respeto, empatía, diálogo y responsabilidad evitaron agresiones y favorecieron el cumplimiento de normas.</a:t>
            </a:r>
          </a:p>
          <a:p>
            <a:pPr marL="0" indent="0" algn="just">
              <a:buNone/>
            </a:pPr>
            <a:r>
              <a:rPr lang="es-PE" sz="1800" b="1" dirty="0">
                <a:latin typeface="Times New Roman"/>
                <a:cs typeface="Times New Roman"/>
              </a:rPr>
              <a:t>Conclusión: </a:t>
            </a:r>
            <a:r>
              <a:rPr lang="es-PE" sz="1800" dirty="0">
                <a:latin typeface="Times New Roman"/>
                <a:cs typeface="Times New Roman"/>
              </a:rPr>
              <a:t>La práctica constante de estos valores fortalece una convivencia basada en el respeto.</a:t>
            </a:r>
            <a:endParaRPr lang="es-PE" sz="1800" dirty="0"/>
          </a:p>
        </p:txBody>
      </p:sp>
      <p:pic>
        <p:nvPicPr>
          <p:cNvPr id="45" name="BasisPointsImage" descr="preencoded.png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5718235" y="6796953"/>
            <a:ext cx="1371600" cy="1371600"/>
          </a:xfrm>
          <a:prstGeom prst="rect">
            <a:avLst/>
          </a:prstGeom>
        </p:spPr>
      </p:pic>
      <p:sp>
        <p:nvSpPr>
          <p:cNvPr id="53" name="Shape 45"/>
          <p:cNvSpPr/>
          <p:nvPr/>
        </p:nvSpPr>
        <p:spPr>
          <a:xfrm>
            <a:off x="1" y="9829800"/>
            <a:ext cx="18287543" cy="457200"/>
          </a:xfrm>
          <a:prstGeom prst="rect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4" name="Text 46"/>
          <p:cNvSpPr/>
          <p:nvPr/>
        </p:nvSpPr>
        <p:spPr>
          <a:xfrm>
            <a:off x="257169" y="9915525"/>
            <a:ext cx="8048631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>
                <a:solidFill>
                  <a:srgbClr val="FFFFF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UNIVERSIDAD NACIONAL JOSÉ MARÍA ARGUEDAS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41"/>
          <p:cNvSpPr/>
          <p:nvPr/>
        </p:nvSpPr>
        <p:spPr>
          <a:xfrm>
            <a:off x="2071089" y="8906199"/>
            <a:ext cx="14084300" cy="344414"/>
          </a:xfrm>
          <a:prstGeom prst="rect">
            <a:avLst/>
          </a:prstGeom>
          <a:solidFill>
            <a:srgbClr val="F5F0F9"/>
          </a:solidFill>
          <a:ln>
            <a:noFill/>
          </a:ln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PE" sz="2000" b="1">
                <a:solidFill>
                  <a:srgbClr val="704793"/>
                </a:solidFill>
                <a:latin typeface="Times New Roman"/>
                <a:cs typeface="Times New Roman"/>
              </a:rPr>
              <a:t>VACÍO DE INVESTIGACIÓN LOCAL: </a:t>
            </a:r>
            <a:r>
              <a:rPr lang="es-PE" sz="2000">
                <a:solidFill>
                  <a:srgbClr val="28384D"/>
                </a:solidFill>
                <a:latin typeface="Times New Roman"/>
                <a:cs typeface="Times New Roman"/>
              </a:rPr>
              <a:t>No se identificaron otros estudios empíricos a nivel local en la revisión realizada.</a:t>
            </a:r>
            <a:endParaRPr lang="es-PE" sz="2000"/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893172A3-F1B3-8F96-68F0-C96189F34B62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47" name="TextBox 11">
            <a:extLst>
              <a:ext uri="{FF2B5EF4-FFF2-40B4-BE49-F238E27FC236}">
                <a16:creationId xmlns:a16="http://schemas.microsoft.com/office/drawing/2014/main" id="{0CE6CBB4-430A-7156-4EFE-0445A5F797FB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ANTECEDENTES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AutoShape 12">
            <a:extLst>
              <a:ext uri="{FF2B5EF4-FFF2-40B4-BE49-F238E27FC236}">
                <a16:creationId xmlns:a16="http://schemas.microsoft.com/office/drawing/2014/main" id="{1156762D-97BB-0AF7-C7A2-2AEED6410C1F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  <p:sp>
        <p:nvSpPr>
          <p:cNvPr id="56" name="Antecedente Cardona encabezado"/>
          <p:cNvSpPr/>
          <p:nvPr/>
        </p:nvSpPr>
        <p:spPr>
          <a:xfrm>
            <a:off x="13106400" y="2425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>
                <a:solidFill>
                  <a:srgbClr val="111827"/>
                </a:solidFill>
                <a:latin typeface="Times New Roman"/>
                <a:cs typeface="Times New Roman"/>
              </a:rPr>
              <a:t>Cardona (2022) — México</a:t>
            </a:r>
            <a:endParaRPr lang="es-PE" sz="1600"/>
          </a:p>
        </p:txBody>
      </p:sp>
      <p:sp>
        <p:nvSpPr>
          <p:cNvPr id="57" name="Antecedente Cardona contenido"/>
          <p:cNvSpPr/>
          <p:nvPr/>
        </p:nvSpPr>
        <p:spPr>
          <a:xfrm>
            <a:off x="13106399" y="2781300"/>
            <a:ext cx="4529137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Resultados: </a:t>
            </a:r>
            <a:r>
              <a:rPr lang="es-PE" sz="1600" dirty="0">
                <a:latin typeface="Times New Roman"/>
                <a:cs typeface="Times New Roman"/>
              </a:rPr>
              <a:t>La escasa práctica de valores se relacionó con su desconocimiento; el respeto, la amistad, la empatía y la solidaridad favorecieron las relaciones entre compañeros.</a:t>
            </a:r>
          </a:p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Conclusión: </a:t>
            </a:r>
            <a:r>
              <a:rPr lang="es-PE" sz="1600" dirty="0">
                <a:latin typeface="Times New Roman"/>
                <a:cs typeface="Times New Roman"/>
              </a:rPr>
              <a:t>Las estrategias narrativas fortalecen la práctica de valores morales entre escolares.</a:t>
            </a:r>
            <a:endParaRPr lang="es-PE" sz="1600" dirty="0"/>
          </a:p>
        </p:txBody>
      </p:sp>
      <p:sp>
        <p:nvSpPr>
          <p:cNvPr id="58" name="Divisor internacional 2"/>
          <p:cNvSpPr/>
          <p:nvPr/>
        </p:nvSpPr>
        <p:spPr>
          <a:xfrm>
            <a:off x="12801600" y="2239010"/>
            <a:ext cx="0" cy="2043430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E6EDF3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Antecedente Aguirre encabezado"/>
          <p:cNvSpPr/>
          <p:nvPr/>
        </p:nvSpPr>
        <p:spPr>
          <a:xfrm>
            <a:off x="13106400" y="4584700"/>
            <a:ext cx="40767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s-PE" sz="1600" b="1">
                <a:solidFill>
                  <a:srgbClr val="111827"/>
                </a:solidFill>
                <a:latin typeface="Times New Roman"/>
                <a:cs typeface="Times New Roman"/>
              </a:rPr>
              <a:t>Aguirre (2023) — Lima</a:t>
            </a:r>
            <a:endParaRPr lang="es-PE" sz="1600"/>
          </a:p>
        </p:txBody>
      </p:sp>
      <p:sp>
        <p:nvSpPr>
          <p:cNvPr id="60" name="Antecedente Aguirre contenido"/>
          <p:cNvSpPr/>
          <p:nvPr/>
        </p:nvSpPr>
        <p:spPr>
          <a:xfrm>
            <a:off x="13106399" y="4940300"/>
            <a:ext cx="4390593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Resultados: </a:t>
            </a:r>
            <a:r>
              <a:rPr lang="es-PE" sz="1600" dirty="0">
                <a:latin typeface="Times New Roman"/>
                <a:cs typeface="Times New Roman"/>
              </a:rPr>
              <a:t>Predominaron el amor, el respeto y la responsabilidad, aunque persistieron dificultades vinculadas con la falta de respeto y solidaridad.</a:t>
            </a:r>
          </a:p>
          <a:p>
            <a:pPr marL="0" indent="0" algn="just">
              <a:buNone/>
            </a:pPr>
            <a:r>
              <a:rPr lang="es-PE" sz="1600" b="1" dirty="0">
                <a:latin typeface="Times New Roman"/>
                <a:cs typeface="Times New Roman"/>
              </a:rPr>
              <a:t>Conclusión: </a:t>
            </a:r>
            <a:r>
              <a:rPr lang="es-PE" sz="1600" dirty="0">
                <a:latin typeface="Times New Roman"/>
                <a:cs typeface="Times New Roman"/>
              </a:rPr>
              <a:t>Es necesario fortalecer la vivencia de los valores éticos-morales dentro de la formación escolar.</a:t>
            </a:r>
            <a:endParaRPr lang="es-PE" sz="1600" dirty="0"/>
          </a:p>
        </p:txBody>
      </p:sp>
      <p:sp>
        <p:nvSpPr>
          <p:cNvPr id="61" name="Divisor nacional 2"/>
          <p:cNvSpPr/>
          <p:nvPr/>
        </p:nvSpPr>
        <p:spPr>
          <a:xfrm>
            <a:off x="12801600" y="4396740"/>
            <a:ext cx="0" cy="2043430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E6EDF3"/>
            </a:solidFill>
            <a:prstDash val="solid"/>
          </a:ln>
        </p:spPr>
        <p:txBody>
          <a:bodyPr/>
          <a:lstStyle/>
          <a:p>
            <a:endParaRPr lang="es-P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54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485863" y="200025"/>
            <a:ext cx="3088032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MARCO TEÓRICO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71446" y="685800"/>
            <a:ext cx="6143472" cy="285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61816" y="1322353"/>
            <a:ext cx="8424000" cy="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0878B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10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3733" y="2128009"/>
            <a:ext cx="1071536" cy="107156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973079" y="2120257"/>
            <a:ext cx="4140200" cy="441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ea typeface="Arial"/>
                <a:cs typeface="Arial"/>
              </a:rPr>
              <a:t>Modelo Axiológico de Educación Integral (MAEI)</a:t>
            </a:r>
            <a:endParaRPr kumimoji="0" lang="es-P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9162975" y="1295365"/>
            <a:ext cx="8386553" cy="2486025"/>
          </a:xfrm>
          <a:prstGeom prst="rect">
            <a:avLst/>
          </a:prstGeom>
          <a:solidFill>
            <a:srgbClr val="F4EFF8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992" dist="298" dir="5400000" algn="bl" rotWithShape="0">
              <a:srgbClr val="264B6C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9143772" y="1322353"/>
            <a:ext cx="8386553" cy="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8A5CA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16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56993" y="1932733"/>
            <a:ext cx="1233482" cy="123351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0695446" y="2046254"/>
            <a:ext cx="4038600" cy="507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245A9B"/>
                </a:solidFill>
                <a:effectLst/>
                <a:uLnTx/>
                <a:uFillTx/>
                <a:latin typeface="Times New Roman"/>
                <a:ea typeface="Arial"/>
                <a:cs typeface="Arial"/>
              </a:rPr>
              <a:t>Modelo Ecológico de Bronfenbrenner</a:t>
            </a:r>
            <a:endParaRPr kumimoji="0" lang="es-P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500052" y="3895690"/>
            <a:ext cx="8386553" cy="5105400"/>
          </a:xfrm>
          <a:prstGeom prst="rect">
            <a:avLst/>
          </a:prstGeom>
          <a:solidFill>
            <a:srgbClr val="FFFFFF"/>
          </a:solidFill>
          <a:ln w="9525">
            <a:solidFill>
              <a:srgbClr val="9ECD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514337" y="3908390"/>
            <a:ext cx="8357979" cy="990600"/>
          </a:xfrm>
          <a:prstGeom prst="rect">
            <a:avLst/>
          </a:prstGeom>
          <a:solidFill>
            <a:srgbClr val="EAF6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514337" y="4892640"/>
            <a:ext cx="8357979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B6DC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25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8646" y="4048090"/>
            <a:ext cx="685784" cy="68580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600161" y="4022690"/>
            <a:ext cx="7072136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 pitchFamily="34" charset="-120"/>
              </a:rPr>
              <a:t>Categoría 1: Práctica de valores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1600161" y="4314790"/>
            <a:ext cx="707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 pitchFamily="34" charset="-120"/>
              </a:rPr>
              <a:t>Implementación activa de valores en decisiones, actitudes y comportamientos escolares (Cedeño-Zambrano &amp; Bernal-Álava, 2024).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8" name="Shape 23"/>
          <p:cNvSpPr/>
          <p:nvPr/>
        </p:nvSpPr>
        <p:spPr>
          <a:xfrm>
            <a:off x="757219" y="6245190"/>
            <a:ext cx="7872216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E0E9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9" name="Shape 24"/>
          <p:cNvSpPr/>
          <p:nvPr/>
        </p:nvSpPr>
        <p:spPr>
          <a:xfrm>
            <a:off x="842943" y="5140290"/>
            <a:ext cx="471476" cy="471488"/>
          </a:xfrm>
          <a:prstGeom prst="ellipse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30" name="Text 25"/>
          <p:cNvSpPr/>
          <p:nvPr/>
        </p:nvSpPr>
        <p:spPr>
          <a:xfrm>
            <a:off x="1485864" y="50386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Valores éticos-morales</a:t>
            </a:r>
          </a:p>
        </p:txBody>
      </p:sp>
      <p:sp>
        <p:nvSpPr>
          <p:cNvPr id="31" name="Text 26"/>
          <p:cNvSpPr/>
          <p:nvPr/>
        </p:nvSpPr>
        <p:spPr>
          <a:xfrm>
            <a:off x="1571586" y="5426041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Valoran la bondad o perversidad de los actos humanos. Responsabilidad, honestidad, justicia y libertad (Elsayed et al., 2023).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2" name="Shape 27"/>
          <p:cNvSpPr/>
          <p:nvPr/>
        </p:nvSpPr>
        <p:spPr>
          <a:xfrm>
            <a:off x="757219" y="7604090"/>
            <a:ext cx="7872216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E0E9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3" name="Shape 28"/>
          <p:cNvSpPr/>
          <p:nvPr/>
        </p:nvSpPr>
        <p:spPr>
          <a:xfrm>
            <a:off x="842943" y="6499190"/>
            <a:ext cx="471476" cy="471488"/>
          </a:xfrm>
          <a:prstGeom prst="ellipse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34" name="Text 29"/>
          <p:cNvSpPr/>
          <p:nvPr/>
        </p:nvSpPr>
        <p:spPr>
          <a:xfrm>
            <a:off x="1485864" y="63975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Valores humanos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1536950" y="6797640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Virtudes del espíritu expresadas en comportamientos frente a los demás. Generosidad y tolerancia (Ramakant, 2023).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6" name="Shape 31"/>
          <p:cNvSpPr/>
          <p:nvPr/>
        </p:nvSpPr>
        <p:spPr>
          <a:xfrm>
            <a:off x="842943" y="7858090"/>
            <a:ext cx="471476" cy="471488"/>
          </a:xfrm>
          <a:prstGeom prst="ellipse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37" name="Text 32"/>
          <p:cNvSpPr/>
          <p:nvPr/>
        </p:nvSpPr>
        <p:spPr>
          <a:xfrm>
            <a:off x="1485864" y="77564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Valores sociales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8" name="Text 33"/>
          <p:cNvSpPr/>
          <p:nvPr/>
        </p:nvSpPr>
        <p:spPr>
          <a:xfrm>
            <a:off x="1523095" y="8126233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Actos de cuidado, colaboración y ayuda mutua. Respeto, compromiso, solidaridad y colaboración (Expósito &amp; Marsollier, 2021).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9" name="Shape 34"/>
          <p:cNvSpPr/>
          <p:nvPr/>
        </p:nvSpPr>
        <p:spPr>
          <a:xfrm>
            <a:off x="9143772" y="3895690"/>
            <a:ext cx="8386553" cy="510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3A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0" name="Shape 35"/>
          <p:cNvSpPr/>
          <p:nvPr/>
        </p:nvSpPr>
        <p:spPr>
          <a:xfrm>
            <a:off x="9158059" y="3908390"/>
            <a:ext cx="8357979" cy="990600"/>
          </a:xfrm>
          <a:prstGeom prst="rect">
            <a:avLst/>
          </a:prstGeom>
          <a:solidFill>
            <a:srgbClr val="F4EF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1" name="Shape 36"/>
          <p:cNvSpPr/>
          <p:nvPr/>
        </p:nvSpPr>
        <p:spPr>
          <a:xfrm>
            <a:off x="9158059" y="4892640"/>
            <a:ext cx="8357979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6C5E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42" name="BasisPointsImag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372367" y="4048090"/>
            <a:ext cx="685784" cy="685800"/>
          </a:xfrm>
          <a:prstGeom prst="rect">
            <a:avLst/>
          </a:prstGeom>
        </p:spPr>
      </p:pic>
      <p:sp>
        <p:nvSpPr>
          <p:cNvPr id="43" name="Text 37"/>
          <p:cNvSpPr/>
          <p:nvPr/>
        </p:nvSpPr>
        <p:spPr>
          <a:xfrm>
            <a:off x="10243882" y="4022690"/>
            <a:ext cx="7072136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4793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 pitchFamily="34" charset="-120"/>
              </a:rPr>
              <a:t>Categoría 2: Convivencia escolar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4" name="Text 38"/>
          <p:cNvSpPr/>
          <p:nvPr/>
        </p:nvSpPr>
        <p:spPr>
          <a:xfrm>
            <a:off x="10243882" y="4314790"/>
            <a:ext cx="7072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 pitchFamily="34" charset="-120"/>
              </a:rPr>
              <a:t>Acciones de la escuela para afianzar relaciones democráticas en la comunidad educativa (Quiroga, 2023).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5" name="Shape 39"/>
          <p:cNvSpPr/>
          <p:nvPr/>
        </p:nvSpPr>
        <p:spPr>
          <a:xfrm>
            <a:off x="9400940" y="6245190"/>
            <a:ext cx="7872216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E0E9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6" name="Shape 40"/>
          <p:cNvSpPr/>
          <p:nvPr/>
        </p:nvSpPr>
        <p:spPr>
          <a:xfrm>
            <a:off x="9486664" y="5140290"/>
            <a:ext cx="471476" cy="471488"/>
          </a:xfrm>
          <a:prstGeom prst="ellipse">
            <a:avLst/>
          </a:prstGeom>
          <a:solidFill>
            <a:srgbClr val="8A5CA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47" name="Text 41"/>
          <p:cNvSpPr/>
          <p:nvPr/>
        </p:nvSpPr>
        <p:spPr>
          <a:xfrm>
            <a:off x="10129585" y="50386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4793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Convivencia estructural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8" name="Text 42"/>
          <p:cNvSpPr/>
          <p:nvPr/>
        </p:nvSpPr>
        <p:spPr>
          <a:xfrm>
            <a:off x="10129585" y="5343490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Vinculación entre familia y escuela, espacios donde se configuran los valores del estudiante (Reyes, 2022).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9" name="Shape 43"/>
          <p:cNvSpPr/>
          <p:nvPr/>
        </p:nvSpPr>
        <p:spPr>
          <a:xfrm>
            <a:off x="9400940" y="7604090"/>
            <a:ext cx="7872216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E0E9E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0" name="Shape 44"/>
          <p:cNvSpPr/>
          <p:nvPr/>
        </p:nvSpPr>
        <p:spPr>
          <a:xfrm>
            <a:off x="9486664" y="6499190"/>
            <a:ext cx="471476" cy="471488"/>
          </a:xfrm>
          <a:prstGeom prst="ellipse">
            <a:avLst/>
          </a:prstGeom>
          <a:solidFill>
            <a:srgbClr val="8A5CA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51" name="Text 45"/>
          <p:cNvSpPr/>
          <p:nvPr/>
        </p:nvSpPr>
        <p:spPr>
          <a:xfrm>
            <a:off x="10129585" y="63975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4793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Convivencia personal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2" name="Text 46"/>
          <p:cNvSpPr/>
          <p:nvPr/>
        </p:nvSpPr>
        <p:spPr>
          <a:xfrm>
            <a:off x="10129585" y="6702390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Vivencias propias del infante que impactan en su aprendizaje escolar (Reyes, 2022).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3" name="Shape 47"/>
          <p:cNvSpPr/>
          <p:nvPr/>
        </p:nvSpPr>
        <p:spPr>
          <a:xfrm>
            <a:off x="9486664" y="7858090"/>
            <a:ext cx="471476" cy="471488"/>
          </a:xfrm>
          <a:prstGeom prst="ellipse">
            <a:avLst/>
          </a:prstGeom>
          <a:solidFill>
            <a:srgbClr val="8A5CA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54" name="Text 48"/>
          <p:cNvSpPr/>
          <p:nvPr/>
        </p:nvSpPr>
        <p:spPr>
          <a:xfrm>
            <a:off x="10129585" y="7756490"/>
            <a:ext cx="702927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4793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Convivencia relacional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5" name="Text 49"/>
          <p:cNvSpPr/>
          <p:nvPr/>
        </p:nvSpPr>
        <p:spPr>
          <a:xfrm>
            <a:off x="10129585" y="8061290"/>
            <a:ext cx="702927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Vínculos entre pedagogos y educandos, y entre estudiantes dentro del salón de clases (Reyes, 2022).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6" name="Shape 50"/>
          <p:cNvSpPr/>
          <p:nvPr/>
        </p:nvSpPr>
        <p:spPr>
          <a:xfrm>
            <a:off x="1" y="9829800"/>
            <a:ext cx="18287543" cy="457200"/>
          </a:xfrm>
          <a:prstGeom prst="rect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7" name="Text 51"/>
          <p:cNvSpPr/>
          <p:nvPr/>
        </p:nvSpPr>
        <p:spPr>
          <a:xfrm>
            <a:off x="254000" y="9918700"/>
            <a:ext cx="7747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 fontScale="70000" lnSpcReduction="20000"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 pitchFamily="34" charset="-122"/>
                <a:cs typeface="Times New Roman"/>
              </a:rPr>
              <a:t>UNIVERSIDAD NACIONAL JOSÉ MARÍA ARGUEDAS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0" name="Forma libre: forma 59">
            <a:extLst>
              <a:ext uri="{FF2B5EF4-FFF2-40B4-BE49-F238E27FC236}">
                <a16:creationId xmlns:a16="http://schemas.microsoft.com/office/drawing/2014/main" id="{FE015EC7-8CD1-4D89-5BAF-194AD81A0A95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id="{1D7E8B2C-054C-9BE6-1FB1-4E28934643E9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MARCO TEÓRICO</a:t>
            </a:r>
            <a:endParaRPr kumimoji="0" lang="es-PE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AutoShape 12">
            <a:extLst>
              <a:ext uri="{FF2B5EF4-FFF2-40B4-BE49-F238E27FC236}">
                <a16:creationId xmlns:a16="http://schemas.microsoft.com/office/drawing/2014/main" id="{7FD9F901-A19D-1E09-0880-DDB8EB4A8EC3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4" name="FlechaLimpia MAEI">
            <a:extLst>
              <a:ext uri="{FF2B5EF4-FFF2-40B4-BE49-F238E27FC236}">
                <a16:creationId xmlns:a16="http://schemas.microsoft.com/office/drawing/2014/main" id="{02B0F1CC-DF0A-44B1-904F-AC64862BD68D}"/>
              </a:ext>
            </a:extLst>
          </p:cNvPr>
          <p:cNvSpPr/>
          <p:nvPr/>
        </p:nvSpPr>
        <p:spPr>
          <a:xfrm>
            <a:off x="6200618" y="2235830"/>
            <a:ext cx="228600" cy="203200"/>
          </a:xfrm>
          <a:prstGeom prst="rightArrow">
            <a:avLst/>
          </a:prstGeom>
          <a:solidFill>
            <a:srgbClr val="C628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5" name="AutorLimpio MAEI">
            <a:extLst>
              <a:ext uri="{FF2B5EF4-FFF2-40B4-BE49-F238E27FC236}">
                <a16:creationId xmlns:a16="http://schemas.microsoft.com/office/drawing/2014/main" id="{F5A6F20C-FC82-43C8-A738-FDBA3D2E8096}"/>
              </a:ext>
            </a:extLst>
          </p:cNvPr>
          <p:cNvSpPr txBox="1"/>
          <p:nvPr/>
        </p:nvSpPr>
        <p:spPr>
          <a:xfrm>
            <a:off x="6589743" y="2006072"/>
            <a:ext cx="2413000" cy="731409"/>
          </a:xfrm>
          <a:prstGeom prst="rect">
            <a:avLst/>
          </a:prstGeom>
          <a:solidFill>
            <a:srgbClr val="EAF4FA"/>
          </a:solidFill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cs typeface="Arial"/>
              </a:rPr>
              <a:t>Arellano et al. (2024)</a:t>
            </a:r>
          </a:p>
        </p:txBody>
      </p:sp>
      <p:sp>
        <p:nvSpPr>
          <p:cNvPr id="82" name="FlechaLimpia Bronfenbrenner">
            <a:extLst>
              <a:ext uri="{FF2B5EF4-FFF2-40B4-BE49-F238E27FC236}">
                <a16:creationId xmlns:a16="http://schemas.microsoft.com/office/drawing/2014/main" id="{268B99C1-4585-40A8-91BA-6284A7B00CD0}"/>
              </a:ext>
            </a:extLst>
          </p:cNvPr>
          <p:cNvSpPr/>
          <p:nvPr/>
        </p:nvSpPr>
        <p:spPr>
          <a:xfrm>
            <a:off x="14741644" y="2107705"/>
            <a:ext cx="228600" cy="203200"/>
          </a:xfrm>
          <a:prstGeom prst="rightArrow">
            <a:avLst/>
          </a:prstGeom>
          <a:solidFill>
            <a:srgbClr val="C6282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3" name="AutorLimpio Bronfenbrenner">
            <a:extLst>
              <a:ext uri="{FF2B5EF4-FFF2-40B4-BE49-F238E27FC236}">
                <a16:creationId xmlns:a16="http://schemas.microsoft.com/office/drawing/2014/main" id="{24D8D123-CC47-47AC-B4A5-50BF3A8E6EC5}"/>
              </a:ext>
            </a:extLst>
          </p:cNvPr>
          <p:cNvSpPr txBox="1"/>
          <p:nvPr/>
        </p:nvSpPr>
        <p:spPr>
          <a:xfrm>
            <a:off x="15036799" y="1567495"/>
            <a:ext cx="2457467" cy="1209690"/>
          </a:xfrm>
          <a:prstGeom prst="rect">
            <a:avLst/>
          </a:prstGeom>
          <a:solidFill>
            <a:srgbClr val="F4EFF8"/>
          </a:solidFill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1200" cap="none" spc="0" normalizeH="0" baseline="0" noProof="0" dirty="0">
                <a:ln>
                  <a:noFill/>
                </a:ln>
                <a:solidFill>
                  <a:srgbClr val="355F9A"/>
                </a:solidFill>
                <a:effectLst/>
                <a:uLnTx/>
                <a:uFillTx/>
                <a:latin typeface="Times New Roman"/>
                <a:cs typeface="Arial"/>
              </a:rPr>
              <a:t>Ochoa et al. (2021)</a:t>
            </a:r>
          </a:p>
        </p:txBody>
      </p:sp>
      <p:sp>
        <p:nvSpPr>
          <p:cNvPr id="86" name="Separador Modelo 1">
            <a:extLst>
              <a:ext uri="{FF2B5EF4-FFF2-40B4-BE49-F238E27FC236}">
                <a16:creationId xmlns:a16="http://schemas.microsoft.com/office/drawing/2014/main" id="{470262A0-C8E1-4157-8149-BC530C8E9695}"/>
              </a:ext>
            </a:extLst>
          </p:cNvPr>
          <p:cNvSpPr/>
          <p:nvPr/>
        </p:nvSpPr>
        <p:spPr>
          <a:xfrm>
            <a:off x="2021231" y="2883531"/>
            <a:ext cx="6858000" cy="25400"/>
          </a:xfrm>
          <a:prstGeom prst="rect">
            <a:avLst/>
          </a:prstGeom>
          <a:solidFill>
            <a:srgbClr val="65B5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9" name="Separador Modelo Derecho">
            <a:extLst>
              <a:ext uri="{FF2B5EF4-FFF2-40B4-BE49-F238E27FC236}">
                <a16:creationId xmlns:a16="http://schemas.microsoft.com/office/drawing/2014/main" id="{041A51A6-F945-418E-9F0F-021E572A7A39}"/>
              </a:ext>
            </a:extLst>
          </p:cNvPr>
          <p:cNvSpPr/>
          <p:nvPr/>
        </p:nvSpPr>
        <p:spPr>
          <a:xfrm>
            <a:off x="10712018" y="2815285"/>
            <a:ext cx="6604000" cy="25400"/>
          </a:xfrm>
          <a:prstGeom prst="rect">
            <a:avLst/>
          </a:prstGeom>
          <a:solidFill>
            <a:srgbClr val="65B5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496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2537205-AEAE-4C42-9FC6-044B2920BDC7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155F5001-26A2-4F58-B37D-37E1CF6541BC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3D7C86D6-DB0F-4D64-A8FB-AEC8C30115E2}"/>
              </a:ext>
            </a:extLst>
          </p:cNvPr>
          <p:cNvSpPr txBox="1"/>
          <p:nvPr/>
        </p:nvSpPr>
        <p:spPr>
          <a:xfrm rot="10800000">
            <a:off x="4015416" y="7614565"/>
            <a:ext cx="13210776" cy="108470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8815088-AD8B-4045-A51D-0CEA8761B61D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0A103948-4D12-9CD9-8369-E0A38A8377A0}"/>
              </a:ext>
            </a:extLst>
          </p:cNvPr>
          <p:cNvSpPr txBox="1"/>
          <p:nvPr/>
        </p:nvSpPr>
        <p:spPr>
          <a:xfrm>
            <a:off x="2133600" y="1181100"/>
            <a:ext cx="128628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9pPr>
          </a:lstStyle>
          <a:p>
            <a:pPr algn="ctr"/>
            <a:r>
              <a:rPr lang="es-ES" sz="10000" b="1">
                <a:latin typeface="Times New Roman" panose="01000000000000000000" pitchFamily="2" charset="-78"/>
                <a:cs typeface="Times New Roman" panose="01000000000000000000" pitchFamily="2" charset="-78"/>
              </a:rPr>
              <a:t>CAPÍTULO</a:t>
            </a:r>
            <a:r>
              <a:rPr lang="es-ES" sz="10000" b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 III: </a:t>
            </a:r>
          </a:p>
          <a:p>
            <a:pPr algn="ctr"/>
            <a:r>
              <a:rPr lang="es-ES" sz="10000" b="1" dirty="0">
                <a:latin typeface="Times New Roman" panose="01000000000000000000" pitchFamily="2" charset="-78"/>
                <a:cs typeface="Times New Roman" panose="01000000000000000000" pitchFamily="2" charset="-78"/>
              </a:rPr>
              <a:t>Metodología</a:t>
            </a:r>
            <a:endParaRPr lang="es-PE" sz="10000" b="1" dirty="0">
              <a:latin typeface="Times New Roman" panose="01000000000000000000" pitchFamily="2" charset="-78"/>
              <a:cs typeface="Times New Roman" panose="01000000000000000000" pitchFamily="2" charset="-78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8271B33-AE35-BCA5-0594-9BCCA126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351199"/>
            <a:ext cx="5015345" cy="50153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8074E70-746D-0686-7B3F-D00FF1A3C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3715" y="4639226"/>
            <a:ext cx="4944285" cy="56331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D687B14-6CD7-2CDB-E81F-7895DBB34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3600" y="896367"/>
            <a:ext cx="3284696" cy="218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71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18287543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" name="Text 2"/>
          <p:cNvSpPr/>
          <p:nvPr/>
        </p:nvSpPr>
        <p:spPr>
          <a:xfrm>
            <a:off x="257170" y="257175"/>
            <a:ext cx="698183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METODOLOGÍA DE LA INVESTIGACIÓN</a:t>
            </a:r>
            <a:endParaRPr lang="en-US" sz="2475" dirty="0"/>
          </a:p>
        </p:txBody>
      </p:sp>
      <p:sp>
        <p:nvSpPr>
          <p:cNvPr id="5" name="Shape 3"/>
          <p:cNvSpPr/>
          <p:nvPr/>
        </p:nvSpPr>
        <p:spPr>
          <a:xfrm>
            <a:off x="214307" y="700088"/>
            <a:ext cx="7286444" cy="2857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1028674" y="1338261"/>
            <a:ext cx="16287344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 ruta metodológica comprende las experiencias desde las voces y </a:t>
            </a:r>
            <a:r>
              <a:rPr lang="en-US" sz="2800" b="1" dirty="0" err="1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conductas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85772" y="1971675"/>
            <a:ext cx="4533713" cy="7143750"/>
          </a:xfrm>
          <a:prstGeom prst="rect">
            <a:avLst/>
          </a:prstGeom>
          <a:solidFill>
            <a:srgbClr val="F3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Shape 7"/>
          <p:cNvSpPr/>
          <p:nvPr/>
        </p:nvSpPr>
        <p:spPr>
          <a:xfrm>
            <a:off x="628636" y="2000250"/>
            <a:ext cx="4533713" cy="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878B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0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7229" y="2214563"/>
            <a:ext cx="714357" cy="71437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43032" y="2328863"/>
            <a:ext cx="3247869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Ruta metodológica</a:t>
            </a:r>
          </a:p>
        </p:txBody>
      </p:sp>
      <p:sp>
        <p:nvSpPr>
          <p:cNvPr id="12" name="Shape 9"/>
          <p:cNvSpPr/>
          <p:nvPr/>
        </p:nvSpPr>
        <p:spPr>
          <a:xfrm>
            <a:off x="857229" y="4021932"/>
            <a:ext cx="40765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7E5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0"/>
          <p:cNvSpPr/>
          <p:nvPr/>
        </p:nvSpPr>
        <p:spPr>
          <a:xfrm>
            <a:off x="971526" y="3143251"/>
            <a:ext cx="3847929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Enfoque cualitativo</a:t>
            </a:r>
            <a:endParaRPr lang="en-US" sz="2025" dirty="0"/>
          </a:p>
        </p:txBody>
      </p:sp>
      <p:sp>
        <p:nvSpPr>
          <p:cNvPr id="14" name="Text 11"/>
          <p:cNvSpPr/>
          <p:nvPr/>
        </p:nvSpPr>
        <p:spPr>
          <a:xfrm>
            <a:off x="971526" y="3443288"/>
            <a:ext cx="3847929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Describe e interpreta vivencias, conductas y entornos sociales mediante entrevistas.</a:t>
            </a:r>
            <a:endParaRPr lang="en-US" sz="1725" dirty="0"/>
          </a:p>
        </p:txBody>
      </p:sp>
      <p:sp>
        <p:nvSpPr>
          <p:cNvPr id="15" name="Shape 12"/>
          <p:cNvSpPr/>
          <p:nvPr/>
        </p:nvSpPr>
        <p:spPr>
          <a:xfrm>
            <a:off x="857229" y="5236368"/>
            <a:ext cx="40765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7E5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Text 13"/>
          <p:cNvSpPr/>
          <p:nvPr/>
        </p:nvSpPr>
        <p:spPr>
          <a:xfrm>
            <a:off x="971526" y="4114801"/>
            <a:ext cx="3847929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Tipo y diseño</a:t>
            </a:r>
            <a:endParaRPr lang="en-US" sz="2025" dirty="0"/>
          </a:p>
        </p:txBody>
      </p:sp>
      <p:sp>
        <p:nvSpPr>
          <p:cNvPr id="17" name="Text 14"/>
          <p:cNvSpPr/>
          <p:nvPr/>
        </p:nvSpPr>
        <p:spPr>
          <a:xfrm>
            <a:off x="971526" y="4414838"/>
            <a:ext cx="3847929" cy="728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725" dirty="0" err="1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Fenomenológico</a:t>
            </a: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725" dirty="0" err="1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descriptivo</a:t>
            </a: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725" dirty="0"/>
          </a:p>
        </p:txBody>
      </p:sp>
      <p:sp>
        <p:nvSpPr>
          <p:cNvPr id="18" name="Shape 15"/>
          <p:cNvSpPr/>
          <p:nvPr/>
        </p:nvSpPr>
        <p:spPr>
          <a:xfrm>
            <a:off x="857229" y="6207918"/>
            <a:ext cx="4076523" cy="0"/>
          </a:xfrm>
          <a:prstGeom prst="line">
            <a:avLst/>
          </a:prstGeom>
          <a:solidFill>
            <a:srgbClr val="FFFFFF">
              <a:alpha val="0"/>
            </a:srgbClr>
          </a:solidFill>
          <a:ln w="9525">
            <a:solidFill>
              <a:srgbClr val="D7E5E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9" name="Text 16"/>
          <p:cNvSpPr/>
          <p:nvPr/>
        </p:nvSpPr>
        <p:spPr>
          <a:xfrm>
            <a:off x="971526" y="5329238"/>
            <a:ext cx="3847929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Nivel descriptivo</a:t>
            </a:r>
            <a:endParaRPr lang="en-US" sz="2025" dirty="0"/>
          </a:p>
        </p:txBody>
      </p:sp>
      <p:sp>
        <p:nvSpPr>
          <p:cNvPr id="20" name="Text 17"/>
          <p:cNvSpPr/>
          <p:nvPr/>
        </p:nvSpPr>
        <p:spPr>
          <a:xfrm>
            <a:off x="971526" y="5629275"/>
            <a:ext cx="3847929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Caracteriza las categorías en su contexto natural, sin relaciones causales.</a:t>
            </a:r>
            <a:endParaRPr lang="en-US" sz="1725" dirty="0"/>
          </a:p>
        </p:txBody>
      </p:sp>
      <p:sp>
        <p:nvSpPr>
          <p:cNvPr id="21" name="Shape 18"/>
          <p:cNvSpPr/>
          <p:nvPr/>
        </p:nvSpPr>
        <p:spPr>
          <a:xfrm>
            <a:off x="857229" y="6300788"/>
            <a:ext cx="4076523" cy="14716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2" name="Text 19"/>
          <p:cNvSpPr/>
          <p:nvPr/>
        </p:nvSpPr>
        <p:spPr>
          <a:xfrm>
            <a:off x="971526" y="6400801"/>
            <a:ext cx="3847929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Método de Colaizzi</a:t>
            </a:r>
          </a:p>
        </p:txBody>
      </p:sp>
      <p:sp>
        <p:nvSpPr>
          <p:cNvPr id="23" name="Text 20"/>
          <p:cNvSpPr/>
          <p:nvPr/>
        </p:nvSpPr>
        <p:spPr>
          <a:xfrm>
            <a:off x="971526" y="6700838"/>
            <a:ext cx="3847929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Transcribir → extraer declaraciones → formular significados → agrupar temas → describir → identificar la esencia → verificar.</a:t>
            </a:r>
            <a:endParaRPr lang="en-US" sz="1725" dirty="0"/>
          </a:p>
        </p:txBody>
      </p:sp>
      <p:sp>
        <p:nvSpPr>
          <p:cNvPr id="24" name="Shape 21"/>
          <p:cNvSpPr/>
          <p:nvPr/>
        </p:nvSpPr>
        <p:spPr>
          <a:xfrm>
            <a:off x="5333792" y="1971675"/>
            <a:ext cx="3724257" cy="7143750"/>
          </a:xfrm>
          <a:prstGeom prst="rect">
            <a:avLst/>
          </a:prstGeom>
          <a:solidFill>
            <a:srgbClr val="FFF8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5" name="Shape 22"/>
          <p:cNvSpPr/>
          <p:nvPr/>
        </p:nvSpPr>
        <p:spPr>
          <a:xfrm>
            <a:off x="5333792" y="2000250"/>
            <a:ext cx="3724257" cy="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0A32C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6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62387" y="2214563"/>
            <a:ext cx="714357" cy="714375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6448190" y="2328863"/>
            <a:ext cx="2438414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Población y </a:t>
            </a: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muestra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5562388" y="3057525"/>
            <a:ext cx="326706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Población: estudiantes, docentes y madres de familia del tercer grado de la I.E. Coprodeli Paltacc de Andahuaylas.</a:t>
            </a:r>
            <a:endParaRPr lang="en-US" sz="1725" dirty="0"/>
          </a:p>
        </p:txBody>
      </p:sp>
      <p:sp>
        <p:nvSpPr>
          <p:cNvPr id="29" name="Shape 25"/>
          <p:cNvSpPr/>
          <p:nvPr/>
        </p:nvSpPr>
        <p:spPr>
          <a:xfrm>
            <a:off x="5562388" y="4200526"/>
            <a:ext cx="3267068" cy="10429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0" name="Shape 26"/>
          <p:cNvSpPr/>
          <p:nvPr/>
        </p:nvSpPr>
        <p:spPr>
          <a:xfrm>
            <a:off x="5562388" y="5222082"/>
            <a:ext cx="3267068" cy="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0A32C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1" name="Text 27"/>
          <p:cNvSpPr/>
          <p:nvPr/>
        </p:nvSpPr>
        <p:spPr>
          <a:xfrm>
            <a:off x="5676685" y="4286250"/>
            <a:ext cx="3038474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825" b="1" dirty="0">
                <a:solidFill>
                  <a:srgbClr val="0878B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3825" dirty="0"/>
          </a:p>
        </p:txBody>
      </p:sp>
      <p:sp>
        <p:nvSpPr>
          <p:cNvPr id="32" name="Text 28"/>
          <p:cNvSpPr/>
          <p:nvPr/>
        </p:nvSpPr>
        <p:spPr>
          <a:xfrm>
            <a:off x="5676685" y="4829175"/>
            <a:ext cx="3038474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participantes</a:t>
            </a:r>
            <a:endParaRPr lang="en-US" sz="2025" dirty="0"/>
          </a:p>
        </p:txBody>
      </p:sp>
      <p:sp>
        <p:nvSpPr>
          <p:cNvPr id="33" name="Shape 29"/>
          <p:cNvSpPr/>
          <p:nvPr/>
        </p:nvSpPr>
        <p:spPr>
          <a:xfrm>
            <a:off x="5562600" y="5334000"/>
            <a:ext cx="3263900" cy="4699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4" name="Text 30"/>
          <p:cNvSpPr/>
          <p:nvPr/>
        </p:nvSpPr>
        <p:spPr>
          <a:xfrm>
            <a:off x="5676900" y="5397500"/>
            <a:ext cx="431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 dirty="0">
                <a:solidFill>
                  <a:srgbClr val="0878B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2850" dirty="0"/>
          </a:p>
        </p:txBody>
      </p:sp>
      <p:sp>
        <p:nvSpPr>
          <p:cNvPr id="35" name="Text 31"/>
          <p:cNvSpPr/>
          <p:nvPr/>
        </p:nvSpPr>
        <p:spPr>
          <a:xfrm>
            <a:off x="6172200" y="5317910"/>
            <a:ext cx="2514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estudiantes</a:t>
            </a:r>
            <a:endParaRPr lang="en-US" sz="1725" dirty="0"/>
          </a:p>
          <a:p>
            <a:pPr marL="0" indent="0" algn="ctr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niñas · 3 niños</a:t>
            </a:r>
            <a:endParaRPr lang="en-US" sz="1725" dirty="0"/>
          </a:p>
        </p:txBody>
      </p:sp>
      <p:sp>
        <p:nvSpPr>
          <p:cNvPr id="36" name="Shape 32"/>
          <p:cNvSpPr/>
          <p:nvPr/>
        </p:nvSpPr>
        <p:spPr>
          <a:xfrm>
            <a:off x="5562600" y="5854700"/>
            <a:ext cx="3263900" cy="4699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7" name="Text 33"/>
          <p:cNvSpPr/>
          <p:nvPr/>
        </p:nvSpPr>
        <p:spPr>
          <a:xfrm>
            <a:off x="5676900" y="5918200"/>
            <a:ext cx="431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 dirty="0">
                <a:solidFill>
                  <a:srgbClr val="8C60B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2850" dirty="0"/>
          </a:p>
        </p:txBody>
      </p:sp>
      <p:sp>
        <p:nvSpPr>
          <p:cNvPr id="38" name="Text 34"/>
          <p:cNvSpPr/>
          <p:nvPr/>
        </p:nvSpPr>
        <p:spPr>
          <a:xfrm>
            <a:off x="6172200" y="5992670"/>
            <a:ext cx="2514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docente</a:t>
            </a:r>
            <a:endParaRPr lang="en-US" sz="1725" dirty="0"/>
          </a:p>
        </p:txBody>
      </p:sp>
      <p:sp>
        <p:nvSpPr>
          <p:cNvPr id="39" name="Shape 35"/>
          <p:cNvSpPr/>
          <p:nvPr/>
        </p:nvSpPr>
        <p:spPr>
          <a:xfrm>
            <a:off x="5562600" y="6375400"/>
            <a:ext cx="3263900" cy="4699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0" name="Text 36"/>
          <p:cNvSpPr/>
          <p:nvPr/>
        </p:nvSpPr>
        <p:spPr>
          <a:xfrm>
            <a:off x="5676900" y="6438900"/>
            <a:ext cx="431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 dirty="0">
                <a:solidFill>
                  <a:srgbClr val="0070C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2850" dirty="0">
              <a:solidFill>
                <a:srgbClr val="0070C0"/>
              </a:solidFill>
            </a:endParaRPr>
          </a:p>
        </p:txBody>
      </p:sp>
      <p:sp>
        <p:nvSpPr>
          <p:cNvPr id="41" name="Text 37"/>
          <p:cNvSpPr/>
          <p:nvPr/>
        </p:nvSpPr>
        <p:spPr>
          <a:xfrm>
            <a:off x="6172200" y="6537182"/>
            <a:ext cx="25146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madres de familia</a:t>
            </a:r>
            <a:endParaRPr lang="en-US" sz="1725" dirty="0"/>
          </a:p>
        </p:txBody>
      </p:sp>
      <p:sp>
        <p:nvSpPr>
          <p:cNvPr id="42" name="Shape 38"/>
          <p:cNvSpPr/>
          <p:nvPr/>
        </p:nvSpPr>
        <p:spPr>
          <a:xfrm>
            <a:off x="5562388" y="6929438"/>
            <a:ext cx="3267068" cy="10144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3" name="Shape 39"/>
          <p:cNvSpPr/>
          <p:nvPr/>
        </p:nvSpPr>
        <p:spPr>
          <a:xfrm>
            <a:off x="5590961" y="6929438"/>
            <a:ext cx="0" cy="1014413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0A32C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4" name="Text 40"/>
          <p:cNvSpPr/>
          <p:nvPr/>
        </p:nvSpPr>
        <p:spPr>
          <a:xfrm>
            <a:off x="5748120" y="7043738"/>
            <a:ext cx="2952750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Muestreo</a:t>
            </a: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 </a:t>
            </a: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intencional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45" name="Text 41"/>
          <p:cNvSpPr/>
          <p:nvPr/>
        </p:nvSpPr>
        <p:spPr>
          <a:xfrm>
            <a:off x="5748120" y="7343775"/>
            <a:ext cx="29527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 </a:t>
            </a:r>
            <a:r>
              <a:rPr lang="en-US" sz="1725" dirty="0" err="1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probabilístico</a:t>
            </a: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en-US" sz="1725" dirty="0"/>
          </a:p>
        </p:txBody>
      </p:sp>
      <p:sp>
        <p:nvSpPr>
          <p:cNvPr id="46" name="Shape 42"/>
          <p:cNvSpPr/>
          <p:nvPr/>
        </p:nvSpPr>
        <p:spPr>
          <a:xfrm>
            <a:off x="9229495" y="1971675"/>
            <a:ext cx="4047950" cy="7143750"/>
          </a:xfrm>
          <a:prstGeom prst="rect">
            <a:avLst/>
          </a:prstGeom>
          <a:solidFill>
            <a:srgbClr val="F6F1F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7" name="Shape 43"/>
          <p:cNvSpPr/>
          <p:nvPr/>
        </p:nvSpPr>
        <p:spPr>
          <a:xfrm>
            <a:off x="9229495" y="2000250"/>
            <a:ext cx="4047950" cy="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48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58088" y="2214563"/>
            <a:ext cx="714357" cy="714375"/>
          </a:xfrm>
          <a:prstGeom prst="rect">
            <a:avLst/>
          </a:prstGeom>
        </p:spPr>
      </p:pic>
      <p:sp>
        <p:nvSpPr>
          <p:cNvPr id="49" name="Text 44"/>
          <p:cNvSpPr/>
          <p:nvPr/>
        </p:nvSpPr>
        <p:spPr>
          <a:xfrm>
            <a:off x="10343892" y="2328863"/>
            <a:ext cx="2762106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Técnicas</a:t>
            </a: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 e </a:t>
            </a: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instrumentos</a:t>
            </a:r>
            <a:r>
              <a:rPr lang="en-US" sz="2025" b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 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50" name="Shape 45"/>
          <p:cNvSpPr/>
          <p:nvPr/>
        </p:nvSpPr>
        <p:spPr>
          <a:xfrm>
            <a:off x="9458089" y="3057525"/>
            <a:ext cx="3590762" cy="74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1" name="Shape 46"/>
          <p:cNvSpPr/>
          <p:nvPr/>
        </p:nvSpPr>
        <p:spPr>
          <a:xfrm>
            <a:off x="9486663" y="3057525"/>
            <a:ext cx="0" cy="74295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2" name="Text 47"/>
          <p:cNvSpPr/>
          <p:nvPr/>
        </p:nvSpPr>
        <p:spPr>
          <a:xfrm>
            <a:off x="9629536" y="3157538"/>
            <a:ext cx="3305018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1" dirty="0">
                <a:solidFill>
                  <a:srgbClr val="70479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Técnica: </a:t>
            </a:r>
            <a:r>
              <a:rPr lang="en-US" sz="1800" b="1" dirty="0" err="1">
                <a:solidFill>
                  <a:srgbClr val="70479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Entrevista</a:t>
            </a:r>
            <a:endParaRPr lang="en-US" sz="1800" dirty="0"/>
          </a:p>
        </p:txBody>
      </p:sp>
      <p:sp>
        <p:nvSpPr>
          <p:cNvPr id="53" name="Text 48"/>
          <p:cNvSpPr/>
          <p:nvPr/>
        </p:nvSpPr>
        <p:spPr>
          <a:xfrm>
            <a:off x="9629536" y="3457576"/>
            <a:ext cx="3476462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b="1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Instrumento: </a:t>
            </a:r>
            <a:r>
              <a:rPr lang="en-US" sz="16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Guía semiestructurada</a:t>
            </a:r>
            <a:endParaRPr lang="en-US" sz="1600" dirty="0"/>
          </a:p>
        </p:txBody>
      </p:sp>
      <p:sp>
        <p:nvSpPr>
          <p:cNvPr id="54" name="Shape 49"/>
          <p:cNvSpPr/>
          <p:nvPr/>
        </p:nvSpPr>
        <p:spPr>
          <a:xfrm>
            <a:off x="9458089" y="3900488"/>
            <a:ext cx="3590762" cy="74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5" name="Shape 50"/>
          <p:cNvSpPr/>
          <p:nvPr/>
        </p:nvSpPr>
        <p:spPr>
          <a:xfrm>
            <a:off x="9486663" y="3900488"/>
            <a:ext cx="0" cy="74295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6" name="Text 51"/>
          <p:cNvSpPr/>
          <p:nvPr/>
        </p:nvSpPr>
        <p:spPr>
          <a:xfrm>
            <a:off x="9629536" y="4000501"/>
            <a:ext cx="3305018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1" dirty="0">
                <a:solidFill>
                  <a:srgbClr val="70479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Técnica: Observación</a:t>
            </a:r>
            <a:endParaRPr lang="en-US" sz="1800" dirty="0"/>
          </a:p>
        </p:txBody>
      </p:sp>
      <p:sp>
        <p:nvSpPr>
          <p:cNvPr id="57" name="Text 52"/>
          <p:cNvSpPr/>
          <p:nvPr/>
        </p:nvSpPr>
        <p:spPr>
          <a:xfrm>
            <a:off x="9629536" y="4300538"/>
            <a:ext cx="3476462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b="1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Instrumento: </a:t>
            </a:r>
            <a:r>
              <a:rPr lang="en-US" sz="16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Guía de observación escolar</a:t>
            </a:r>
            <a:endParaRPr lang="en-US" sz="1600" dirty="0"/>
          </a:p>
        </p:txBody>
      </p:sp>
      <p:sp>
        <p:nvSpPr>
          <p:cNvPr id="58" name="Shape 53"/>
          <p:cNvSpPr/>
          <p:nvPr/>
        </p:nvSpPr>
        <p:spPr>
          <a:xfrm>
            <a:off x="9458089" y="4743450"/>
            <a:ext cx="3590762" cy="74295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9" name="Shape 54"/>
          <p:cNvSpPr/>
          <p:nvPr/>
        </p:nvSpPr>
        <p:spPr>
          <a:xfrm>
            <a:off x="9486663" y="4743450"/>
            <a:ext cx="0" cy="74295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0" name="Text 55"/>
          <p:cNvSpPr/>
          <p:nvPr/>
        </p:nvSpPr>
        <p:spPr>
          <a:xfrm>
            <a:off x="9629536" y="4843463"/>
            <a:ext cx="3305018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b="1" dirty="0">
                <a:solidFill>
                  <a:srgbClr val="70479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Técnica: Registro de campo</a:t>
            </a:r>
            <a:endParaRPr lang="en-US" sz="1800" dirty="0"/>
          </a:p>
        </p:txBody>
      </p:sp>
      <p:sp>
        <p:nvSpPr>
          <p:cNvPr id="61" name="Text 56"/>
          <p:cNvSpPr/>
          <p:nvPr/>
        </p:nvSpPr>
        <p:spPr>
          <a:xfrm>
            <a:off x="9629536" y="5143501"/>
            <a:ext cx="3305018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b="1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Instrumento: </a:t>
            </a:r>
            <a:r>
              <a:rPr lang="en-US" sz="16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Cuaderno de campo</a:t>
            </a:r>
            <a:endParaRPr lang="en-US" sz="1600" dirty="0"/>
          </a:p>
        </p:txBody>
      </p:sp>
      <p:sp>
        <p:nvSpPr>
          <p:cNvPr id="62" name="Shape 57"/>
          <p:cNvSpPr/>
          <p:nvPr/>
        </p:nvSpPr>
        <p:spPr>
          <a:xfrm>
            <a:off x="9538965" y="5700496"/>
            <a:ext cx="3590762" cy="15001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3" name="Shape 58"/>
          <p:cNvSpPr/>
          <p:nvPr/>
        </p:nvSpPr>
        <p:spPr>
          <a:xfrm>
            <a:off x="9505160" y="5676251"/>
            <a:ext cx="0" cy="1500188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878BF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4" name="Text 59"/>
          <p:cNvSpPr/>
          <p:nvPr/>
        </p:nvSpPr>
        <p:spPr>
          <a:xfrm>
            <a:off x="9710412" y="5814796"/>
            <a:ext cx="3305018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Análisis</a:t>
            </a: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: cuatro </a:t>
            </a: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etapas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65" name="Text 60"/>
          <p:cNvSpPr/>
          <p:nvPr/>
        </p:nvSpPr>
        <p:spPr>
          <a:xfrm>
            <a:off x="9724634" y="6129338"/>
            <a:ext cx="3305018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Transcripción en Word.</a:t>
            </a:r>
            <a:endParaRPr lang="en-US" sz="1725" dirty="0"/>
          </a:p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Codificación en Atlas.ti 9.</a:t>
            </a:r>
            <a:endParaRPr lang="en-US" sz="1725" dirty="0"/>
          </a:p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Matriz de triangulación.</a:t>
            </a:r>
            <a:endParaRPr lang="en-US" sz="1725" dirty="0"/>
          </a:p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Fragmentos textuales.</a:t>
            </a:r>
            <a:endParaRPr lang="en-US" sz="1725" dirty="0"/>
          </a:p>
        </p:txBody>
      </p:sp>
      <p:sp>
        <p:nvSpPr>
          <p:cNvPr id="66" name="Shape 61"/>
          <p:cNvSpPr/>
          <p:nvPr/>
        </p:nvSpPr>
        <p:spPr>
          <a:xfrm>
            <a:off x="13448890" y="1971675"/>
            <a:ext cx="4210019" cy="7143750"/>
          </a:xfrm>
          <a:prstGeom prst="rect">
            <a:avLst/>
          </a:prstGeom>
          <a:solidFill>
            <a:srgbClr val="EDF8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7" name="Shape 62"/>
          <p:cNvSpPr/>
          <p:nvPr/>
        </p:nvSpPr>
        <p:spPr>
          <a:xfrm>
            <a:off x="13448890" y="2000250"/>
            <a:ext cx="4210019" cy="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2D9A89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68" name="BasisPointsImag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677483" y="2214563"/>
            <a:ext cx="714357" cy="714375"/>
          </a:xfrm>
          <a:prstGeom prst="rect">
            <a:avLst/>
          </a:prstGeom>
        </p:spPr>
      </p:pic>
      <p:sp>
        <p:nvSpPr>
          <p:cNvPr id="69" name="Text 63"/>
          <p:cNvSpPr/>
          <p:nvPr/>
        </p:nvSpPr>
        <p:spPr>
          <a:xfrm>
            <a:off x="14563288" y="2328863"/>
            <a:ext cx="2924177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US" sz="2025" b="1" dirty="0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Validez y </a:t>
            </a:r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ética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70" name="Text 64"/>
          <p:cNvSpPr/>
          <p:nvPr/>
        </p:nvSpPr>
        <p:spPr>
          <a:xfrm>
            <a:off x="13677484" y="3057525"/>
            <a:ext cx="375283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Validez: juicio de tres expertos en investigación cualitativa y educación.</a:t>
            </a:r>
            <a:endParaRPr lang="en-US" sz="1725" dirty="0"/>
          </a:p>
        </p:txBody>
      </p:sp>
      <p:sp>
        <p:nvSpPr>
          <p:cNvPr id="71" name="Shape 65"/>
          <p:cNvSpPr/>
          <p:nvPr/>
        </p:nvSpPr>
        <p:spPr>
          <a:xfrm>
            <a:off x="13677484" y="3843338"/>
            <a:ext cx="3752831" cy="98583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2" name="Text 66"/>
          <p:cNvSpPr/>
          <p:nvPr/>
        </p:nvSpPr>
        <p:spPr>
          <a:xfrm>
            <a:off x="13791782" y="3943351"/>
            <a:ext cx="3524237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25" b="1" dirty="0" err="1">
                <a:solidFill>
                  <a:srgbClr val="173F72"/>
                </a:solidFill>
                <a:latin typeface="Times New Roman" pitchFamily="34" charset="0"/>
                <a:cs typeface="Times New Roman" pitchFamily="34" charset="-120"/>
              </a:rPr>
              <a:t>Triangulación</a:t>
            </a:r>
            <a:endParaRPr lang="en-US" sz="2025" b="1" dirty="0">
              <a:solidFill>
                <a:srgbClr val="173F72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73" name="Text 67"/>
          <p:cNvSpPr/>
          <p:nvPr/>
        </p:nvSpPr>
        <p:spPr>
          <a:xfrm>
            <a:off x="13791782" y="4243388"/>
            <a:ext cx="3524237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725" dirty="0" err="1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Contraste</a:t>
            </a:r>
            <a:r>
              <a:rPr lang="en-US" sz="1725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entre participantes, discurso, conducta observada y contexto.</a:t>
            </a:r>
            <a:endParaRPr lang="en-US" sz="1725" dirty="0"/>
          </a:p>
        </p:txBody>
      </p:sp>
      <p:sp>
        <p:nvSpPr>
          <p:cNvPr id="74" name="Shape 68"/>
          <p:cNvSpPr/>
          <p:nvPr/>
        </p:nvSpPr>
        <p:spPr>
          <a:xfrm>
            <a:off x="13677484" y="4929188"/>
            <a:ext cx="3752831" cy="19573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5" name="Shape 69"/>
          <p:cNvSpPr/>
          <p:nvPr/>
        </p:nvSpPr>
        <p:spPr>
          <a:xfrm>
            <a:off x="13706058" y="4929188"/>
            <a:ext cx="0" cy="1957388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8C60B4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6" name="Text 70"/>
          <p:cNvSpPr/>
          <p:nvPr/>
        </p:nvSpPr>
        <p:spPr>
          <a:xfrm>
            <a:off x="13848930" y="5029201"/>
            <a:ext cx="3467088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 b="1" dirty="0">
                <a:solidFill>
                  <a:srgbClr val="70479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Aspectos éticos</a:t>
            </a:r>
            <a:endParaRPr lang="en-US" sz="2025" dirty="0"/>
          </a:p>
        </p:txBody>
      </p:sp>
      <p:sp>
        <p:nvSpPr>
          <p:cNvPr id="77" name="Text 71"/>
          <p:cNvSpPr/>
          <p:nvPr/>
        </p:nvSpPr>
        <p:spPr>
          <a:xfrm>
            <a:off x="13848929" y="5329238"/>
            <a:ext cx="3581381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8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Consentimiento y asentimiento informados.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Confidencialidad y protección de </a:t>
            </a:r>
            <a:r>
              <a:rPr lang="en-US" sz="1800" dirty="0" err="1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datos</a:t>
            </a:r>
            <a:r>
              <a:rPr lang="en-US" sz="18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r>
              <a:rPr lang="en-US" sz="1800" dirty="0"/>
              <a:t> </a:t>
            </a:r>
          </a:p>
          <a:p>
            <a:pPr marL="0" indent="0" algn="l">
              <a:buNone/>
            </a:pPr>
            <a:r>
              <a:rPr lang="en-US" sz="1800" dirty="0">
                <a:solidFill>
                  <a:srgbClr val="1D2B3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Autorización institucional previa.</a:t>
            </a:r>
            <a:endParaRPr lang="en-US" sz="1800" dirty="0"/>
          </a:p>
        </p:txBody>
      </p:sp>
      <p:sp>
        <p:nvSpPr>
          <p:cNvPr id="79" name="Shape 73"/>
          <p:cNvSpPr/>
          <p:nvPr/>
        </p:nvSpPr>
        <p:spPr>
          <a:xfrm>
            <a:off x="1" y="9829800"/>
            <a:ext cx="18287543" cy="457200"/>
          </a:xfrm>
          <a:prstGeom prst="rect">
            <a:avLst/>
          </a:prstGeom>
          <a:solidFill>
            <a:srgbClr val="0878B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0" name="Text 74"/>
          <p:cNvSpPr/>
          <p:nvPr/>
        </p:nvSpPr>
        <p:spPr>
          <a:xfrm>
            <a:off x="-19947" y="9833264"/>
            <a:ext cx="825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defTabSz="914400">
              <a:lnSpc>
                <a:spcPts val="3499"/>
              </a:lnSpc>
              <a:spcBef>
                <a:spcPct val="0"/>
              </a:spcBef>
              <a:buNone/>
            </a:pPr>
            <a:r>
              <a:rPr lang="en-US" sz="2499" dirty="0">
                <a:solidFill>
                  <a:srgbClr val="F3F4FF"/>
                </a:solidFill>
                <a:latin typeface="Times New Roman"/>
                <a:cs typeface="Times New Roman"/>
              </a:rPr>
              <a:t>UNIVERSIDAD NACIONAL JOSÉ MARÍA ARGUEDAS</a:t>
            </a:r>
          </a:p>
        </p:txBody>
      </p:sp>
      <p:sp>
        <p:nvSpPr>
          <p:cNvPr id="82" name="Cita metodológica 1">
            <a:extLst>
              <a:ext uri="{FF2B5EF4-FFF2-40B4-BE49-F238E27FC236}">
                <a16:creationId xmlns:a16="http://schemas.microsoft.com/office/drawing/2014/main" id="{B59AFA1D-11FA-4519-A8A3-5858950FC883}"/>
              </a:ext>
            </a:extLst>
          </p:cNvPr>
          <p:cNvSpPr txBox="1"/>
          <p:nvPr/>
        </p:nvSpPr>
        <p:spPr>
          <a:xfrm>
            <a:off x="787318" y="7841241"/>
            <a:ext cx="43942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Villanueva (2022); Flores &amp; Mora (2023); Rodríguez (2020); </a:t>
            </a:r>
            <a:r>
              <a:rPr lang="es-ES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Vignato</a:t>
            </a:r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(2021).</a:t>
            </a:r>
            <a:endParaRPr lang="es-PE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Cita metodológica 2">
            <a:extLst>
              <a:ext uri="{FF2B5EF4-FFF2-40B4-BE49-F238E27FC236}">
                <a16:creationId xmlns:a16="http://schemas.microsoft.com/office/drawing/2014/main" id="{EF9E3AD0-ACDE-40C3-8078-BFA35CC614E6}"/>
              </a:ext>
            </a:extLst>
          </p:cNvPr>
          <p:cNvSpPr txBox="1"/>
          <p:nvPr/>
        </p:nvSpPr>
        <p:spPr>
          <a:xfrm>
            <a:off x="5476649" y="8010524"/>
            <a:ext cx="35814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da-DK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Quispe et al. (2023); Hadi et al. (2023).</a:t>
            </a:r>
            <a:endParaRPr lang="es-PE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Cita metodológica 3">
            <a:extLst>
              <a:ext uri="{FF2B5EF4-FFF2-40B4-BE49-F238E27FC236}">
                <a16:creationId xmlns:a16="http://schemas.microsoft.com/office/drawing/2014/main" id="{F48BDFF8-74FF-408F-A11A-C908B39820E6}"/>
              </a:ext>
            </a:extLst>
          </p:cNvPr>
          <p:cNvSpPr txBox="1"/>
          <p:nvPr/>
        </p:nvSpPr>
        <p:spPr>
          <a:xfrm>
            <a:off x="9476968" y="7314984"/>
            <a:ext cx="38862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E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Arias &amp; Covinos (2021); Polanía et al. (2020).</a:t>
            </a:r>
            <a:endParaRPr lang="es-PE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Cita metodológica 4">
            <a:extLst>
              <a:ext uri="{FF2B5EF4-FFF2-40B4-BE49-F238E27FC236}">
                <a16:creationId xmlns:a16="http://schemas.microsoft.com/office/drawing/2014/main" id="{73600882-A0BA-4922-B35A-FA9752839414}"/>
              </a:ext>
            </a:extLst>
          </p:cNvPr>
          <p:cNvSpPr txBox="1"/>
          <p:nvPr/>
        </p:nvSpPr>
        <p:spPr>
          <a:xfrm>
            <a:off x="13607609" y="7120593"/>
            <a:ext cx="40513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s-PE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Código de Ética UNAJMA; Ley N.º 29733; Informe Belmont (1979).</a:t>
            </a:r>
          </a:p>
        </p:txBody>
      </p:sp>
      <p:sp>
        <p:nvSpPr>
          <p:cNvPr id="87" name="Forma libre: forma 86">
            <a:extLst>
              <a:ext uri="{FF2B5EF4-FFF2-40B4-BE49-F238E27FC236}">
                <a16:creationId xmlns:a16="http://schemas.microsoft.com/office/drawing/2014/main" id="{A7C0D682-DDFF-3984-ADC2-4ACF68FC3171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89" name="TextBox 11">
            <a:extLst>
              <a:ext uri="{FF2B5EF4-FFF2-40B4-BE49-F238E27FC236}">
                <a16:creationId xmlns:a16="http://schemas.microsoft.com/office/drawing/2014/main" id="{68F664F2-D38A-5111-6AF5-5DF23150D7E2}"/>
              </a:ext>
            </a:extLst>
          </p:cNvPr>
          <p:cNvSpPr txBox="1"/>
          <p:nvPr/>
        </p:nvSpPr>
        <p:spPr>
          <a:xfrm>
            <a:off x="-358458" y="163712"/>
            <a:ext cx="7450847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24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 DE LA INVESTIGACIÓN</a:t>
            </a:r>
            <a:endParaRPr lang="es-PE" sz="24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AutoShape 12">
            <a:extLst>
              <a:ext uri="{FF2B5EF4-FFF2-40B4-BE49-F238E27FC236}">
                <a16:creationId xmlns:a16="http://schemas.microsoft.com/office/drawing/2014/main" id="{408DDC50-8CF5-F8C9-7499-6A9AC8DB1E13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2814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73E7F417-B664-4309-A3A5-11AEAB8143E4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8F71977-2A01-4A04-B130-9153A5D92EB7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EA069619-7D2A-409D-AF66-9A0DDEB52B27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5A11C01-CE5A-4FE3-8703-0D14C0CCFA9A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CuadroTexto 4">
            <a:extLst>
              <a:ext uri="{FF2B5EF4-FFF2-40B4-BE49-F238E27FC236}">
                <a16:creationId xmlns:a16="http://schemas.microsoft.com/office/drawing/2014/main" id="{832615F0-0F1B-4A84-E65A-2A904347DAA4}"/>
              </a:ext>
            </a:extLst>
          </p:cNvPr>
          <p:cNvSpPr txBox="1"/>
          <p:nvPr/>
        </p:nvSpPr>
        <p:spPr>
          <a:xfrm>
            <a:off x="990600" y="190500"/>
            <a:ext cx="16306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9pPr>
          </a:lstStyle>
          <a:p>
            <a:pPr algn="ctr"/>
            <a:r>
              <a:rPr lang="es-ES" sz="10000" b="1">
                <a:latin typeface="Times New Roman" panose="01000000000000000000" pitchFamily="2" charset="-78"/>
                <a:cs typeface="Times New Roman" panose="01000000000000000000" pitchFamily="2" charset="-78"/>
              </a:rPr>
              <a:t>CAPÍTULO IV: </a:t>
            </a:r>
          </a:p>
          <a:p>
            <a:pPr algn="ctr"/>
            <a:r>
              <a:rPr lang="es-ES" sz="10000" b="1">
                <a:latin typeface="Times New Roman" panose="01000000000000000000" pitchFamily="2" charset="-78"/>
                <a:cs typeface="Times New Roman" panose="01000000000000000000" pitchFamily="2" charset="-78"/>
              </a:rPr>
              <a:t>Presentación de los resultados y discusión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5FD1E35-966C-494D-68C9-F44E171EE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5223634"/>
            <a:ext cx="35052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3345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6A59C-91EE-ADCA-0615-8315F9B2A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E1D79657-5175-F640-DEDD-D1BFB28BEDF6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6D6A8049-C1EC-FE1F-1254-A8378D766F02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CD72027-7D88-0575-22F7-3F9BE4114B8B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7836B561-AD1B-5E0D-5881-7A89B2BE6A2B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0E2D31C-7CAA-DDBF-CA92-8C58173DC6A0}"/>
              </a:ext>
            </a:extLst>
          </p:cNvPr>
          <p:cNvSpPr txBox="1"/>
          <p:nvPr/>
        </p:nvSpPr>
        <p:spPr>
          <a:xfrm>
            <a:off x="49904" y="138413"/>
            <a:ext cx="6335387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A8043E95-8DEB-B9B3-9482-C3B36F49CBA4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E7EB2FF-7A42-1BFF-8D0C-42744A9E0600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F3F4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6FD5F4-ADE2-48E8-A6D7-F8179FA58F39}"/>
              </a:ext>
            </a:extLst>
          </p:cNvPr>
          <p:cNvSpPr txBox="1"/>
          <p:nvPr/>
        </p:nvSpPr>
        <p:spPr>
          <a:xfrm>
            <a:off x="629228" y="1296938"/>
            <a:ext cx="16891000" cy="4001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La responsabilidad articula los valores ético-morales; la justicia y la libertad emergen de forma situacional</a:t>
            </a:r>
            <a:endParaRPr kumimoji="0" lang="es-P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AED67F-C3E0-468A-813E-7A048940FA54}"/>
              </a:ext>
            </a:extLst>
          </p:cNvPr>
          <p:cNvSpPr txBox="1"/>
          <p:nvPr/>
        </p:nvSpPr>
        <p:spPr>
          <a:xfrm>
            <a:off x="-443265" y="1712799"/>
            <a:ext cx="93345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 pitchFamily="34" charset="0"/>
                <a:cs typeface="Times New Roman" pitchFamily="34" charset="-120"/>
              </a:rPr>
              <a:t>Coeficientes de coocurrencia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35404C1A-EEE9-4E97-A3F4-0870E4C36AC0}"/>
              </a:ext>
            </a:extLst>
          </p:cNvPr>
          <p:cNvGraphicFramePr>
            <a:graphicFrameLocks noGrp="1"/>
          </p:cNvGraphicFramePr>
          <p:nvPr/>
        </p:nvGraphicFramePr>
        <p:xfrm>
          <a:off x="691652" y="2476547"/>
          <a:ext cx="7412448" cy="5682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816">
                  <a:extLst>
                    <a:ext uri="{9D8B030D-6E8A-4147-A177-3AD203B41FA5}">
                      <a16:colId xmlns:a16="http://schemas.microsoft.com/office/drawing/2014/main" val="3186109705"/>
                    </a:ext>
                  </a:extLst>
                </a:gridCol>
                <a:gridCol w="2470816">
                  <a:extLst>
                    <a:ext uri="{9D8B030D-6E8A-4147-A177-3AD203B41FA5}">
                      <a16:colId xmlns:a16="http://schemas.microsoft.com/office/drawing/2014/main" val="1166142628"/>
                    </a:ext>
                  </a:extLst>
                </a:gridCol>
                <a:gridCol w="2470816">
                  <a:extLst>
                    <a:ext uri="{9D8B030D-6E8A-4147-A177-3AD203B41FA5}">
                      <a16:colId xmlns:a16="http://schemas.microsoft.com/office/drawing/2014/main" val="563743140"/>
                    </a:ext>
                  </a:extLst>
                </a:gridCol>
              </a:tblGrid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Código 1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Código 2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 err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Coef</a:t>
                      </a:r>
                      <a:r>
                        <a:rPr lang="es-PE"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731465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Responsabilidad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Compromiso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0.22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83494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Responsabilidad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Honestidad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0.14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076491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Responsabilidad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Valores del hogar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074572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Honestidad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Valores del hogar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0.11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286927"/>
                  </a:ext>
                </a:extLst>
              </a:tr>
              <a:tr h="798704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Honestidad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Acompañamiento familiar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529536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Justicia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Comportamiento escolar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0.06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16310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Justicia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Normas de convivencia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237368"/>
                  </a:ext>
                </a:extLst>
              </a:tr>
              <a:tr h="624353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Justicia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Libertad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0.08</a:t>
                      </a:r>
                    </a:p>
                  </a:txBody>
                  <a:tcPr anchor="ctr"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60653"/>
                  </a:ext>
                </a:extLst>
              </a:tr>
              <a:tr h="532469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Libertad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Comportamiento escolar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277991"/>
                  </a:ext>
                </a:extLst>
              </a:tr>
            </a:tbl>
          </a:graphicData>
        </a:graphic>
      </p:graphicFrame>
      <p:sp>
        <p:nvSpPr>
          <p:cNvPr id="33" name="CuadroTexto 32">
            <a:extLst>
              <a:ext uri="{FF2B5EF4-FFF2-40B4-BE49-F238E27FC236}">
                <a16:creationId xmlns:a16="http://schemas.microsoft.com/office/drawing/2014/main" id="{B2AA1B2F-998F-47B6-9F06-B868E9ABD772}"/>
              </a:ext>
            </a:extLst>
          </p:cNvPr>
          <p:cNvSpPr txBox="1"/>
          <p:nvPr/>
        </p:nvSpPr>
        <p:spPr>
          <a:xfrm>
            <a:off x="691652" y="8114233"/>
            <a:ext cx="9144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Fuente: Elaboración propia con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9 y guía de observación.</a:t>
            </a:r>
            <a:endParaRPr kumimoji="0" lang="es-P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4" name="Título del OE1">
            <a:extLst>
              <a:ext uri="{FF2B5EF4-FFF2-40B4-BE49-F238E27FC236}">
                <a16:creationId xmlns:a16="http://schemas.microsoft.com/office/drawing/2014/main" id="{C7F47F7A-5A29-4A8B-A938-0AF8F02BA095}"/>
              </a:ext>
            </a:extLst>
          </p:cNvPr>
          <p:cNvSpPr txBox="1"/>
          <p:nvPr/>
        </p:nvSpPr>
        <p:spPr>
          <a:xfrm>
            <a:off x="7260706" y="315908"/>
            <a:ext cx="10414000" cy="8309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Resultado del OE1: Identificar los valores éticos-morales más relevantes en la convivencia escolar</a:t>
            </a:r>
            <a:endParaRPr kumimoji="0" lang="es-P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E4ABB83-652C-33D3-6206-AE8B3EF26BEE}"/>
              </a:ext>
            </a:extLst>
          </p:cNvPr>
          <p:cNvSpPr txBox="1"/>
          <p:nvPr/>
        </p:nvSpPr>
        <p:spPr>
          <a:xfrm>
            <a:off x="8863446" y="1877415"/>
            <a:ext cx="9334500" cy="95410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 pitchFamily="34" charset="0"/>
                <a:cs typeface="Times New Roman" pitchFamily="34" charset="-120"/>
              </a:rPr>
              <a:t>Red semántica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2800" b="1" i="0" u="none" strike="noStrike" kern="1200" cap="none" spc="0" normalizeH="0" baseline="0" noProof="0" dirty="0">
              <a:ln>
                <a:noFill/>
              </a:ln>
              <a:solidFill>
                <a:srgbClr val="173F72"/>
              </a:solidFill>
              <a:effectLst/>
              <a:uLnTx/>
              <a:uFillTx/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285B8B4-9749-052D-A387-8DB7C12DA96B}"/>
              </a:ext>
            </a:extLst>
          </p:cNvPr>
          <p:cNvSpPr txBox="1"/>
          <p:nvPr/>
        </p:nvSpPr>
        <p:spPr>
          <a:xfrm>
            <a:off x="9074728" y="9219070"/>
            <a:ext cx="9372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anose="02020603050405020304" pitchFamily="18" charset="0"/>
                <a:cs typeface="Times New Roman"/>
              </a:rPr>
              <a:t>Nota.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anose="02020603050405020304" pitchFamily="18" charset="0"/>
                <a:cs typeface="Times New Roman"/>
              </a:rPr>
              <a:t> Red semántica elaborada mediante </a:t>
            </a:r>
            <a:r>
              <a:rPr kumimoji="0" lang="es-MX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anose="02020603050405020304" pitchFamily="18" charset="0"/>
                <a:cs typeface="Times New Roman"/>
              </a:rPr>
              <a:t>Atlas.ti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 panose="02020603050405020304" pitchFamily="18" charset="0"/>
                <a:cs typeface="Times New Roman"/>
              </a:rPr>
              <a:t>. E = enraizamiento, D = densidad. </a:t>
            </a:r>
            <a:endParaRPr kumimoji="0" lang="es-P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/>
            </a:endParaRPr>
          </a:p>
        </p:txBody>
      </p:sp>
      <p:pic>
        <p:nvPicPr>
          <p:cNvPr id="44" name="BasisPointsImage" descr="preencoded.png">
            <a:extLst>
              <a:ext uri="{FF2B5EF4-FFF2-40B4-BE49-F238E27FC236}">
                <a16:creationId xmlns:a16="http://schemas.microsoft.com/office/drawing/2014/main" id="{337E8CDC-0874-1F66-32A6-3094DF8C13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9953" y="1756749"/>
            <a:ext cx="642921" cy="642938"/>
          </a:xfrm>
          <a:prstGeom prst="rect">
            <a:avLst/>
          </a:prstGeom>
        </p:spPr>
      </p:pic>
      <p:pic>
        <p:nvPicPr>
          <p:cNvPr id="46" name="BasisPointsImage" descr="preencoded.png">
            <a:extLst>
              <a:ext uri="{FF2B5EF4-FFF2-40B4-BE49-F238E27FC236}">
                <a16:creationId xmlns:a16="http://schemas.microsoft.com/office/drawing/2014/main" id="{B3E1E249-3D8B-980B-8039-B57FE3B97C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290333" y="1992119"/>
            <a:ext cx="642921" cy="642938"/>
          </a:xfrm>
          <a:prstGeom prst="rect">
            <a:avLst/>
          </a:prstGeom>
        </p:spPr>
      </p:pic>
      <p:sp>
        <p:nvSpPr>
          <p:cNvPr id="48" name="Text 9">
            <a:extLst>
              <a:ext uri="{FF2B5EF4-FFF2-40B4-BE49-F238E27FC236}">
                <a16:creationId xmlns:a16="http://schemas.microsoft.com/office/drawing/2014/main" id="{38AA4FBF-327A-54A0-D8DB-2429F0CB2776}"/>
              </a:ext>
            </a:extLst>
          </p:cNvPr>
          <p:cNvSpPr/>
          <p:nvPr/>
        </p:nvSpPr>
        <p:spPr>
          <a:xfrm>
            <a:off x="2847098" y="2231164"/>
            <a:ext cx="356598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 fontScale="92500" lnSpcReduction="20000"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Relaciones ordenadas por intensidad.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C757E11E-ECA2-08C4-5026-D92BC0DC3793}"/>
              </a:ext>
            </a:extLst>
          </p:cNvPr>
          <p:cNvSpPr/>
          <p:nvPr/>
        </p:nvSpPr>
        <p:spPr>
          <a:xfrm>
            <a:off x="12352678" y="2393252"/>
            <a:ext cx="3332477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 fontScale="92500" lnSpcReduction="20000"/>
          </a:bodyPr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Núcleos y vínculos principales.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D6B7F38-BEDC-754B-A189-BF953D8FC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7958" y="2766864"/>
            <a:ext cx="8539821" cy="640486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4F83C1B-57A8-0337-D428-B8C9E6C0BA53}"/>
              </a:ext>
            </a:extLst>
          </p:cNvPr>
          <p:cNvSpPr txBox="1"/>
          <p:nvPr/>
        </p:nvSpPr>
        <p:spPr>
          <a:xfrm>
            <a:off x="302089" y="8606510"/>
            <a:ext cx="8539821" cy="103991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E3:</a:t>
            </a:r>
            <a:r>
              <a:rPr kumimoji="0" lang="es-P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PE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una vez en Matemática hice mal una división porque me confundí rápido y cuando revisamos en la pizarra vi mi error, entonces borré y lo volví a hacer más despacio para entender mejor</a:t>
            </a:r>
            <a:r>
              <a:rPr kumimoji="0" lang="es-PE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50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35982-B1AC-B6C8-2C3A-85F6711B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82C4D63-81BB-6366-F2C0-376470FA787B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DFCBCB5C-B43C-E692-C2B6-C6512763FD7D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CB7B7D60-8979-D7D8-E4A4-A71EC982D387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DBDC48B7-3C9D-E701-F0C9-0492793943AD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9D0FAC3-B7E7-3C26-D7BE-CB603CA68913}"/>
              </a:ext>
            </a:extLst>
          </p:cNvPr>
          <p:cNvSpPr txBox="1"/>
          <p:nvPr/>
        </p:nvSpPr>
        <p:spPr>
          <a:xfrm>
            <a:off x="49904" y="138413"/>
            <a:ext cx="6335387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46B7DF6B-9E43-536E-6855-C2B40989E98C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4AE87FB1-16BD-578D-39C2-FEDB67DB2B40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F3F4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Título del OE1">
            <a:extLst>
              <a:ext uri="{FF2B5EF4-FFF2-40B4-BE49-F238E27FC236}">
                <a16:creationId xmlns:a16="http://schemas.microsoft.com/office/drawing/2014/main" id="{4CB5C00F-BF62-498D-2780-A4842B98FC22}"/>
              </a:ext>
            </a:extLst>
          </p:cNvPr>
          <p:cNvSpPr txBox="1"/>
          <p:nvPr/>
        </p:nvSpPr>
        <p:spPr>
          <a:xfrm>
            <a:off x="7326745" y="275326"/>
            <a:ext cx="10414000" cy="830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Resultado del OE2: Examinar la práctica de valores humanos</a:t>
            </a:r>
            <a:endParaRPr kumimoji="0" lang="es-P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4" name="OE2_Claim">
            <a:extLst>
              <a:ext uri="{FF2B5EF4-FFF2-40B4-BE49-F238E27FC236}">
                <a16:creationId xmlns:a16="http://schemas.microsoft.com/office/drawing/2014/main" id="{920ED375-8EDD-432F-8012-4041D77A14BC}"/>
              </a:ext>
            </a:extLst>
          </p:cNvPr>
          <p:cNvSpPr txBox="1"/>
          <p:nvPr/>
        </p:nvSpPr>
        <p:spPr>
          <a:xfrm>
            <a:off x="558800" y="1223302"/>
            <a:ext cx="16891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Generosidad–solidaridad (0.35) es el vínculo más fuerte del estudio; la tolerancia se consolida mediante respeto e inclusión</a:t>
            </a:r>
            <a:endParaRPr kumimoji="0" lang="es-PE" sz="24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6" name="OE2_LeftTitle">
            <a:extLst>
              <a:ext uri="{FF2B5EF4-FFF2-40B4-BE49-F238E27FC236}">
                <a16:creationId xmlns:a16="http://schemas.microsoft.com/office/drawing/2014/main" id="{7B06B93F-0158-4CBB-9460-147C475C8E7B}"/>
              </a:ext>
            </a:extLst>
          </p:cNvPr>
          <p:cNvSpPr txBox="1"/>
          <p:nvPr/>
        </p:nvSpPr>
        <p:spPr>
          <a:xfrm>
            <a:off x="2071646" y="1845373"/>
            <a:ext cx="58420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Coeficientes de coocurrencia</a:t>
            </a:r>
          </a:p>
        </p:txBody>
      </p:sp>
      <p:sp>
        <p:nvSpPr>
          <p:cNvPr id="17" name="OE2_LeftSubtitle">
            <a:extLst>
              <a:ext uri="{FF2B5EF4-FFF2-40B4-BE49-F238E27FC236}">
                <a16:creationId xmlns:a16="http://schemas.microsoft.com/office/drawing/2014/main" id="{C9BC7389-5D62-4AE2-BC56-D4D99C5C21FF}"/>
              </a:ext>
            </a:extLst>
          </p:cNvPr>
          <p:cNvSpPr txBox="1"/>
          <p:nvPr/>
        </p:nvSpPr>
        <p:spPr>
          <a:xfrm>
            <a:off x="2833157" y="2309739"/>
            <a:ext cx="4572000" cy="21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1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Relaciones ordenadas por intensidad.</a:t>
            </a:r>
          </a:p>
        </p:txBody>
      </p:sp>
      <p:graphicFrame>
        <p:nvGraphicFramePr>
          <p:cNvPr id="19" name="OE2_Table">
            <a:extLst>
              <a:ext uri="{FF2B5EF4-FFF2-40B4-BE49-F238E27FC236}">
                <a16:creationId xmlns:a16="http://schemas.microsoft.com/office/drawing/2014/main" id="{76D75153-8A11-4057-B9A9-4832827D0F3E}"/>
              </a:ext>
            </a:extLst>
          </p:cNvPr>
          <p:cNvGraphicFramePr>
            <a:graphicFrameLocks noGrp="1"/>
          </p:cNvGraphicFramePr>
          <p:nvPr/>
        </p:nvGraphicFramePr>
        <p:xfrm>
          <a:off x="877849" y="2725551"/>
          <a:ext cx="7516140" cy="5546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5380">
                  <a:extLst>
                    <a:ext uri="{9D8B030D-6E8A-4147-A177-3AD203B41FA5}">
                      <a16:colId xmlns:a16="http://schemas.microsoft.com/office/drawing/2014/main" val="1179191166"/>
                    </a:ext>
                  </a:extLst>
                </a:gridCol>
                <a:gridCol w="2505380">
                  <a:extLst>
                    <a:ext uri="{9D8B030D-6E8A-4147-A177-3AD203B41FA5}">
                      <a16:colId xmlns:a16="http://schemas.microsoft.com/office/drawing/2014/main" val="1498513829"/>
                    </a:ext>
                  </a:extLst>
                </a:gridCol>
                <a:gridCol w="2505380">
                  <a:extLst>
                    <a:ext uri="{9D8B030D-6E8A-4147-A177-3AD203B41FA5}">
                      <a16:colId xmlns:a16="http://schemas.microsoft.com/office/drawing/2014/main" val="260325882"/>
                    </a:ext>
                  </a:extLst>
                </a:gridCol>
              </a:tblGrid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Código 1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Código 2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Coef.</a:t>
                      </a:r>
                    </a:p>
                  </a:txBody>
                  <a:tcPr anchor="ctr">
                    <a:solidFill>
                      <a:srgbClr val="0878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0566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Generosidad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Solidaridad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831477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Generosidad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Colaboración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0.16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577563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Generosidad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Liderazgo estudiantil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83742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Generosidad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Acompañamiento familiar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87509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Generosidad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Honestidad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214001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Tolerancia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a opiniones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 dirty="0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0.24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52880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Tolerancia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Relación entre pares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09737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Tolerancia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Clima positivo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0.08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57421"/>
                  </a:ext>
                </a:extLst>
              </a:tr>
              <a:tr h="545202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Tolerancia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Inclusión entre pares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635997"/>
                  </a:ext>
                </a:extLst>
              </a:tr>
            </a:tbl>
          </a:graphicData>
        </a:graphic>
      </p:graphicFrame>
      <p:sp>
        <p:nvSpPr>
          <p:cNvPr id="20" name="OE2_LeftSource">
            <a:extLst>
              <a:ext uri="{FF2B5EF4-FFF2-40B4-BE49-F238E27FC236}">
                <a16:creationId xmlns:a16="http://schemas.microsoft.com/office/drawing/2014/main" id="{24982F01-1B80-46FC-90B1-9EDAEA4445F4}"/>
              </a:ext>
            </a:extLst>
          </p:cNvPr>
          <p:cNvSpPr txBox="1"/>
          <p:nvPr/>
        </p:nvSpPr>
        <p:spPr>
          <a:xfrm>
            <a:off x="975982" y="8243232"/>
            <a:ext cx="8890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Fuente: Elaboración propia con </a:t>
            </a: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 9 y guía de</a:t>
            </a: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 observación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  <a:endParaRPr kumimoji="0" lang="es-PE" sz="14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2" name="OE2_RightTitle">
            <a:extLst>
              <a:ext uri="{FF2B5EF4-FFF2-40B4-BE49-F238E27FC236}">
                <a16:creationId xmlns:a16="http://schemas.microsoft.com/office/drawing/2014/main" id="{6C9FC9E7-EFB1-4AED-9AFA-405068939E47}"/>
              </a:ext>
            </a:extLst>
          </p:cNvPr>
          <p:cNvSpPr txBox="1"/>
          <p:nvPr/>
        </p:nvSpPr>
        <p:spPr>
          <a:xfrm>
            <a:off x="12122225" y="1765300"/>
            <a:ext cx="49530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Red semántica</a:t>
            </a:r>
          </a:p>
        </p:txBody>
      </p:sp>
      <p:sp>
        <p:nvSpPr>
          <p:cNvPr id="23" name="OE2_RightSubtitle">
            <a:extLst>
              <a:ext uri="{FF2B5EF4-FFF2-40B4-BE49-F238E27FC236}">
                <a16:creationId xmlns:a16="http://schemas.microsoft.com/office/drawing/2014/main" id="{21BB0526-6E35-4FF1-8367-12F5028A8664}"/>
              </a:ext>
            </a:extLst>
          </p:cNvPr>
          <p:cNvSpPr txBox="1"/>
          <p:nvPr/>
        </p:nvSpPr>
        <p:spPr>
          <a:xfrm>
            <a:off x="11658600" y="2184400"/>
            <a:ext cx="6096000" cy="21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Tolerancia y generosidad concentran la conectividad.</a:t>
            </a:r>
            <a:endParaRPr kumimoji="0" lang="es-PE" sz="1600" b="1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6" name="OE2_RightNote">
            <a:extLst>
              <a:ext uri="{FF2B5EF4-FFF2-40B4-BE49-F238E27FC236}">
                <a16:creationId xmlns:a16="http://schemas.microsoft.com/office/drawing/2014/main" id="{CCD7A0D6-7A15-4E44-87E5-BF7E9C6BEF10}"/>
              </a:ext>
            </a:extLst>
          </p:cNvPr>
          <p:cNvSpPr txBox="1"/>
          <p:nvPr/>
        </p:nvSpPr>
        <p:spPr>
          <a:xfrm>
            <a:off x="9525000" y="9492745"/>
            <a:ext cx="7787018" cy="325121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850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400" b="0" i="1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Nota. </a:t>
            </a:r>
            <a:r>
              <a:rPr kumimoji="0" lang="es-PE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Red semántica elaborada mediante </a:t>
            </a:r>
            <a:r>
              <a:rPr kumimoji="0" lang="es-P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PE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. Liderazgo estudiantil = código emergente no previsto inicialmente</a:t>
            </a:r>
            <a:r>
              <a:rPr kumimoji="0" lang="es-PE" sz="1400" b="0" i="1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27" name="OE2 Flaticon Coocurrencias" descr="Flaticon ico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146" y="2032570"/>
            <a:ext cx="642921" cy="642938"/>
          </a:xfrm>
          <a:prstGeom prst="rect">
            <a:avLst/>
          </a:prstGeom>
        </p:spPr>
      </p:pic>
      <p:pic>
        <p:nvPicPr>
          <p:cNvPr id="28" name="OE2 Flaticon Red Semántica" descr="Flaticon ico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828650" y="1831741"/>
            <a:ext cx="642921" cy="6429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7DAD835-B43F-2325-8915-65F8F8769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7700" y="2609627"/>
            <a:ext cx="8004318" cy="668582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2E9664B-1AB4-390F-B77D-24140810E516}"/>
              </a:ext>
            </a:extLst>
          </p:cNvPr>
          <p:cNvSpPr txBox="1"/>
          <p:nvPr/>
        </p:nvSpPr>
        <p:spPr>
          <a:xfrm>
            <a:off x="800766" y="8511293"/>
            <a:ext cx="8316434" cy="1047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E6: 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ES" sz="2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creo que ayudar no solo es prestar cosas, también es escuchar y acompañar</a:t>
            </a:r>
            <a:r>
              <a:rPr kumimoji="0" lang="es-E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2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3545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BFEC1-AABB-4D61-BC49-EDAB545DF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37C8693-0785-13F0-6EA8-9FA758F10EE1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0F68CB08-54EE-5B64-6131-D7A4A6FB481F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67037A7-7540-2751-A7CE-B6E9FB6EC485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F8F34E1B-D591-ECE1-9560-08F00EDD32A0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53501AE7-CD14-6F21-B754-1C4556163CB3}"/>
              </a:ext>
            </a:extLst>
          </p:cNvPr>
          <p:cNvSpPr txBox="1"/>
          <p:nvPr/>
        </p:nvSpPr>
        <p:spPr>
          <a:xfrm>
            <a:off x="49904" y="138413"/>
            <a:ext cx="6335387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AB964C33-C6C3-3ED5-8CAC-86AF42FEC86D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50261658-5161-CA42-4A29-3267DF02E973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F3F4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Título del OE1">
            <a:extLst>
              <a:ext uri="{FF2B5EF4-FFF2-40B4-BE49-F238E27FC236}">
                <a16:creationId xmlns:a16="http://schemas.microsoft.com/office/drawing/2014/main" id="{A87594D7-242F-60FE-4099-A02722323386}"/>
              </a:ext>
            </a:extLst>
          </p:cNvPr>
          <p:cNvSpPr txBox="1"/>
          <p:nvPr/>
        </p:nvSpPr>
        <p:spPr>
          <a:xfrm>
            <a:off x="7260704" y="315912"/>
            <a:ext cx="10414000" cy="830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Resultado del OE3: Describir los problemas de la práctica de valores sociales en torno a la convivencia escolar</a:t>
            </a:r>
            <a:endParaRPr kumimoji="0" lang="es-P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4" name="OE3_Claim">
            <a:extLst>
              <a:ext uri="{FF2B5EF4-FFF2-40B4-BE49-F238E27FC236}">
                <a16:creationId xmlns:a16="http://schemas.microsoft.com/office/drawing/2014/main" id="{1C08347C-8735-4DB2-9FBE-FADDAF0C0F43}"/>
              </a:ext>
            </a:extLst>
          </p:cNvPr>
          <p:cNvSpPr txBox="1"/>
          <p:nvPr/>
        </p:nvSpPr>
        <p:spPr>
          <a:xfrm>
            <a:off x="8038751" y="1107675"/>
            <a:ext cx="16891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El respeto articula los valores sociales, pero se debilita en espacios con menor supervisión docente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5" name="OE3_LeftTitle">
            <a:extLst>
              <a:ext uri="{FF2B5EF4-FFF2-40B4-BE49-F238E27FC236}">
                <a16:creationId xmlns:a16="http://schemas.microsoft.com/office/drawing/2014/main" id="{45D73AAA-05BA-4F89-80DC-D3DDF47188E4}"/>
              </a:ext>
            </a:extLst>
          </p:cNvPr>
          <p:cNvSpPr txBox="1"/>
          <p:nvPr/>
        </p:nvSpPr>
        <p:spPr>
          <a:xfrm>
            <a:off x="2288699" y="1212282"/>
            <a:ext cx="58420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Coeficientes de coocurrencia</a:t>
            </a:r>
          </a:p>
        </p:txBody>
      </p:sp>
      <p:sp>
        <p:nvSpPr>
          <p:cNvPr id="16" name="OE3_LeftSubtitle">
            <a:extLst>
              <a:ext uri="{FF2B5EF4-FFF2-40B4-BE49-F238E27FC236}">
                <a16:creationId xmlns:a16="http://schemas.microsoft.com/office/drawing/2014/main" id="{82125055-7339-47D1-90C6-22225A012FFC}"/>
              </a:ext>
            </a:extLst>
          </p:cNvPr>
          <p:cNvSpPr txBox="1"/>
          <p:nvPr/>
        </p:nvSpPr>
        <p:spPr>
          <a:xfrm>
            <a:off x="3050203" y="1676645"/>
            <a:ext cx="4572000" cy="21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Relaciones ordenadas por categoría social.</a:t>
            </a:r>
            <a:endParaRPr kumimoji="0" lang="es-PE" sz="1600" b="1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9" name="OE3_LeftSource">
            <a:extLst>
              <a:ext uri="{FF2B5EF4-FFF2-40B4-BE49-F238E27FC236}">
                <a16:creationId xmlns:a16="http://schemas.microsoft.com/office/drawing/2014/main" id="{301EA22E-CA46-4AD8-89D1-34B27DA43EE0}"/>
              </a:ext>
            </a:extLst>
          </p:cNvPr>
          <p:cNvSpPr txBox="1"/>
          <p:nvPr/>
        </p:nvSpPr>
        <p:spPr>
          <a:xfrm>
            <a:off x="672751" y="7974509"/>
            <a:ext cx="7366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Fuente: Elaboración propia con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 9, guía de observación y entrevista docente.</a:t>
            </a:r>
            <a:endParaRPr kumimoji="0" lang="es-PE" sz="14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0" name="OE3_RightTitle">
            <a:extLst>
              <a:ext uri="{FF2B5EF4-FFF2-40B4-BE49-F238E27FC236}">
                <a16:creationId xmlns:a16="http://schemas.microsoft.com/office/drawing/2014/main" id="{B8DED0CA-C277-4382-9454-7DA183495B64}"/>
              </a:ext>
            </a:extLst>
          </p:cNvPr>
          <p:cNvSpPr txBox="1"/>
          <p:nvPr/>
        </p:nvSpPr>
        <p:spPr>
          <a:xfrm>
            <a:off x="13030200" y="1701800"/>
            <a:ext cx="49530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8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Red semántica</a:t>
            </a:r>
          </a:p>
        </p:txBody>
      </p:sp>
      <p:sp>
        <p:nvSpPr>
          <p:cNvPr id="21" name="OE3_RightSubtitle">
            <a:extLst>
              <a:ext uri="{FF2B5EF4-FFF2-40B4-BE49-F238E27FC236}">
                <a16:creationId xmlns:a16="http://schemas.microsoft.com/office/drawing/2014/main" id="{71E767C4-E585-4AB8-9202-D866808D8BFF}"/>
              </a:ext>
            </a:extLst>
          </p:cNvPr>
          <p:cNvSpPr txBox="1"/>
          <p:nvPr/>
        </p:nvSpPr>
        <p:spPr>
          <a:xfrm>
            <a:off x="11658600" y="2184400"/>
            <a:ext cx="6096000" cy="21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Respeto articula solidaridad, colaboración y compromiso.</a:t>
            </a:r>
            <a:endParaRPr kumimoji="0" lang="es-PE" sz="1600" b="1" i="0" u="none" strike="noStrike" kern="1200" cap="none" spc="0" normalizeH="0" baseline="0" noProof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2" name="OE3_RightNote">
            <a:extLst>
              <a:ext uri="{FF2B5EF4-FFF2-40B4-BE49-F238E27FC236}">
                <a16:creationId xmlns:a16="http://schemas.microsoft.com/office/drawing/2014/main" id="{4FB8BCD5-1F67-4768-8BC6-FA4670705851}"/>
              </a:ext>
            </a:extLst>
          </p:cNvPr>
          <p:cNvSpPr txBox="1"/>
          <p:nvPr/>
        </p:nvSpPr>
        <p:spPr>
          <a:xfrm>
            <a:off x="8749850" y="9524310"/>
            <a:ext cx="9093200" cy="355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400" b="0" i="1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Nota. </a:t>
            </a:r>
            <a:r>
              <a:rPr kumimoji="0" lang="es-PE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Red semántica elaborada mediante </a:t>
            </a:r>
            <a:r>
              <a:rPr kumimoji="0" lang="es-P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PE" sz="14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. Liderazgo estudiantil e inclusión entre pares = códigos emergentes</a:t>
            </a:r>
            <a:r>
              <a:rPr kumimoji="0" lang="es-PE" sz="1400" b="0" i="1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23" name="OE3 Flaticon Coocurrencias" descr="Flaticon ico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63196" y="1399474"/>
            <a:ext cx="642921" cy="642938"/>
          </a:xfrm>
          <a:prstGeom prst="rect">
            <a:avLst/>
          </a:prstGeom>
        </p:spPr>
      </p:pic>
      <p:pic>
        <p:nvPicPr>
          <p:cNvPr id="24" name="OE3 Flaticon Red Semántica" descr="Flaticon ico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828600" y="1765300"/>
            <a:ext cx="642921" cy="642938"/>
          </a:xfrm>
          <a:prstGeom prst="rect">
            <a:avLst/>
          </a:prstGeom>
        </p:spPr>
      </p:pic>
      <p:graphicFrame>
        <p:nvGraphicFramePr>
          <p:cNvPr id="9" name="OE3_Table">
            <a:extLst>
              <a:ext uri="{FF2B5EF4-FFF2-40B4-BE49-F238E27FC236}">
                <a16:creationId xmlns:a16="http://schemas.microsoft.com/office/drawing/2014/main" id="{7C2A9FB4-BAA1-4D5F-9F9A-C5A8BE6F48E1}"/>
              </a:ext>
            </a:extLst>
          </p:cNvPr>
          <p:cNvGraphicFramePr>
            <a:graphicFrameLocks noGrp="1"/>
          </p:cNvGraphicFramePr>
          <p:nvPr/>
        </p:nvGraphicFramePr>
        <p:xfrm>
          <a:off x="738557" y="2095265"/>
          <a:ext cx="8511250" cy="5797476"/>
        </p:xfrm>
        <a:graphic>
          <a:graphicData uri="http://schemas.openxmlformats.org/drawingml/2006/table">
            <a:tbl>
              <a:tblPr/>
              <a:tblGrid>
                <a:gridCol w="4255625">
                  <a:extLst>
                    <a:ext uri="{9D8B030D-6E8A-4147-A177-3AD203B41FA5}">
                      <a16:colId xmlns:a16="http://schemas.microsoft.com/office/drawing/2014/main" val="798858921"/>
                    </a:ext>
                  </a:extLst>
                </a:gridCol>
                <a:gridCol w="4255625">
                  <a:extLst>
                    <a:ext uri="{9D8B030D-6E8A-4147-A177-3AD203B41FA5}">
                      <a16:colId xmlns:a16="http://schemas.microsoft.com/office/drawing/2014/main" val="1944514073"/>
                    </a:ext>
                  </a:extLst>
                </a:gridCol>
              </a:tblGrid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Par de códigos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878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Coeficiente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878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594442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– Normas de convivencia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0.16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115061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– Comportamiento escolar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0.12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888302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– Clima positivo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0.08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146397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– Valores del hogar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0.09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005693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Respeto – Acompañamiento familiar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0.04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151350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Solidaridad – Generosidad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0.35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468629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Solidaridad – Clima positivo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0.09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302006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Solidaridad – Inclusión entre pares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0.11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010223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Solidaridad – Colaboración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0.07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389869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Colaboración – Generosidad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0.16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904106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Colaboración – Liderazgo estudiantil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0.12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937192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Colaboración – Participación en actividades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0.12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43082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Colaboración – Relación entre pares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0.09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12088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Compromiso – Responsabilidad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0.22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85920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Compromiso – Liderazgo estudiantil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1">
                          <a:solidFill>
                            <a:srgbClr val="0878BF"/>
                          </a:solidFill>
                          <a:latin typeface="Times New Roman"/>
                          <a:cs typeface="Times New Roman"/>
                        </a:rPr>
                        <a:t>0.18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842920"/>
                  </a:ext>
                </a:extLst>
              </a:tr>
              <a:tr h="320707"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Compromiso – Colaboración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800" b="0" dirty="0">
                          <a:solidFill>
                            <a:srgbClr val="1D2B3F"/>
                          </a:solidFill>
                          <a:latin typeface="Times New Roman"/>
                          <a:cs typeface="Times New Roman"/>
                        </a:rPr>
                        <a:t>0.06</a:t>
                      </a:r>
                    </a:p>
                  </a:txBody>
                  <a:tcPr marT="33354" marB="33354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237894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885994F5-2578-E62B-B97E-26B2F2CEC5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457" y="2580934"/>
            <a:ext cx="8505986" cy="692755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CF6B20-4BE0-A666-FFC6-C9B297BF54A7}"/>
              </a:ext>
            </a:extLst>
          </p:cNvPr>
          <p:cNvSpPr txBox="1"/>
          <p:nvPr/>
        </p:nvSpPr>
        <p:spPr>
          <a:xfrm>
            <a:off x="578981" y="8330171"/>
            <a:ext cx="84644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E5: </a:t>
            </a:r>
            <a:r>
              <a:rPr kumimoji="0" lang="es-E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ES" sz="20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he visto que algunos compañeros se pelean bastante por la pelota, todos quieren meter gol y cuando uno pierde se molesta rápido, una vez dos compañeros comenzaron a gritarse porque uno decía que sí era gol y el otro decía que no"</a:t>
            </a:r>
            <a:endParaRPr kumimoji="0" lang="es-PE" sz="2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4888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ECA1-F1C1-58E3-ABEC-7E0988D73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174EA277-B07E-F68C-589A-6BCF9E39EE22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D3624214-C356-6813-C3CE-03C774E94940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D63C636-CB18-DD6B-6369-C6327B4ADEF6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1E7B6936-4B0C-2705-17F0-2D8B02DFF866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BA15A94C-9DE3-2C26-463A-56B89BB82E1D}"/>
              </a:ext>
            </a:extLst>
          </p:cNvPr>
          <p:cNvSpPr txBox="1"/>
          <p:nvPr/>
        </p:nvSpPr>
        <p:spPr>
          <a:xfrm>
            <a:off x="49904" y="138413"/>
            <a:ext cx="6335387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3C8211E2-AD53-D79D-4826-AC0295A6996B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9E788539-A3D6-14CB-EC86-4487FDC2891F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F3F4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3DE9083-9BAE-850B-EAF2-DEA46DFD6942}"/>
              </a:ext>
            </a:extLst>
          </p:cNvPr>
          <p:cNvSpPr txBox="1"/>
          <p:nvPr/>
        </p:nvSpPr>
        <p:spPr>
          <a:xfrm>
            <a:off x="7260704" y="275323"/>
            <a:ext cx="10414000" cy="830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rmAutofit/>
          </a:bodyPr>
          <a:lstStyle>
            <a:defPPr>
              <a:defRPr lang="en-US"/>
            </a:defPPr>
            <a:lvl1pPr algn="ctr">
              <a:defRPr sz="2400" b="1">
                <a:latin typeface="Times New Roman"/>
                <a:cs typeface="Times New Roman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Resultado OG: Analizar la práctica de valores éticos-morales, humanos y sociales en la convivencia escolar</a:t>
            </a:r>
            <a:endParaRPr kumimoji="0" lang="es-P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2A31622-66D2-8598-56C1-9A80722CF3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79"/>
          <a:stretch>
            <a:fillRect/>
          </a:stretch>
        </p:blipFill>
        <p:spPr>
          <a:xfrm>
            <a:off x="961504" y="2596021"/>
            <a:ext cx="16713200" cy="5119756"/>
          </a:xfrm>
          <a:prstGeom prst="rect">
            <a:avLst/>
          </a:prstGeom>
        </p:spPr>
      </p:pic>
      <p:sp>
        <p:nvSpPr>
          <p:cNvPr id="14" name="Sankey_Claim">
            <a:extLst>
              <a:ext uri="{FF2B5EF4-FFF2-40B4-BE49-F238E27FC236}">
                <a16:creationId xmlns:a16="http://schemas.microsoft.com/office/drawing/2014/main" id="{4B33F5C5-7D35-4C01-B747-CE1DE9FED620}"/>
              </a:ext>
            </a:extLst>
          </p:cNvPr>
          <p:cNvSpPr txBox="1"/>
          <p:nvPr/>
        </p:nvSpPr>
        <p:spPr>
          <a:xfrm>
            <a:off x="279400" y="1219969"/>
            <a:ext cx="16891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El hogar inicia la formación valórica y la orientación docente sostiene su expresión cotidiana en la convivencia escolar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5" name="Sankey_Title">
            <a:extLst>
              <a:ext uri="{FF2B5EF4-FFF2-40B4-BE49-F238E27FC236}">
                <a16:creationId xmlns:a16="http://schemas.microsoft.com/office/drawing/2014/main" id="{9F823E56-2D6B-4AF5-AA8E-58D80C7115CB}"/>
              </a:ext>
            </a:extLst>
          </p:cNvPr>
          <p:cNvSpPr txBox="1"/>
          <p:nvPr/>
        </p:nvSpPr>
        <p:spPr>
          <a:xfrm>
            <a:off x="7226068" y="1709735"/>
            <a:ext cx="78740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1200" cap="none" spc="0" normalizeH="0" baseline="0" noProof="0" dirty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Figura 5 — Diagrama Sankey</a:t>
            </a:r>
          </a:p>
        </p:txBody>
      </p:sp>
      <p:sp>
        <p:nvSpPr>
          <p:cNvPr id="16" name="Sankey_Subtitle">
            <a:extLst>
              <a:ext uri="{FF2B5EF4-FFF2-40B4-BE49-F238E27FC236}">
                <a16:creationId xmlns:a16="http://schemas.microsoft.com/office/drawing/2014/main" id="{0538C3D2-8430-4814-8F6E-5FE1053CA6DA}"/>
              </a:ext>
            </a:extLst>
          </p:cNvPr>
          <p:cNvSpPr txBox="1"/>
          <p:nvPr/>
        </p:nvSpPr>
        <p:spPr>
          <a:xfrm>
            <a:off x="4800600" y="2162967"/>
            <a:ext cx="147320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El grosor de los flujos representa la intensidad de las relaciones entre práctica de valores y convivencia escolar.</a:t>
            </a:r>
            <a:endParaRPr kumimoji="0" lang="es-PE" sz="1600" b="1" i="0" u="none" strike="noStrike" kern="1200" cap="none" spc="0" normalizeH="0" baseline="0" noProof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22" name="Sankey Flaticon" descr="Flaticon network ico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49858" y="1766480"/>
            <a:ext cx="642924" cy="642937"/>
          </a:xfrm>
          <a:prstGeom prst="rect">
            <a:avLst/>
          </a:prstGeom>
        </p:spPr>
      </p:pic>
      <p:sp>
        <p:nvSpPr>
          <p:cNvPr id="6" name="Sankey_ReadingRule">
            <a:extLst>
              <a:ext uri="{FF2B5EF4-FFF2-40B4-BE49-F238E27FC236}">
                <a16:creationId xmlns:a16="http://schemas.microsoft.com/office/drawing/2014/main" id="{69CA9B16-B001-4E75-95A4-29E2EFC17BFD}"/>
              </a:ext>
            </a:extLst>
          </p:cNvPr>
          <p:cNvSpPr/>
          <p:nvPr/>
        </p:nvSpPr>
        <p:spPr>
          <a:xfrm>
            <a:off x="787400" y="8114508"/>
            <a:ext cx="16713200" cy="1905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4" name="Sankey_SourceClean">
            <a:extLst>
              <a:ext uri="{FF2B5EF4-FFF2-40B4-BE49-F238E27FC236}">
                <a16:creationId xmlns:a16="http://schemas.microsoft.com/office/drawing/2014/main" id="{18B24822-CDE1-4740-8133-369073D0D3E5}"/>
              </a:ext>
            </a:extLst>
          </p:cNvPr>
          <p:cNvSpPr txBox="1"/>
          <p:nvPr/>
        </p:nvSpPr>
        <p:spPr>
          <a:xfrm>
            <a:off x="682074" y="7831527"/>
            <a:ext cx="10668000" cy="254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Fuente: elaboración propia mediante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Atlas.ti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Times New Roman"/>
                <a:cs typeface="Times New Roman"/>
              </a:rPr>
              <a:t> 9, guía de observación y entrevista docente.</a:t>
            </a: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6CE4133-BCDE-F3A3-CAD6-D03E147117BA}"/>
              </a:ext>
            </a:extLst>
          </p:cNvPr>
          <p:cNvSpPr txBox="1"/>
          <p:nvPr/>
        </p:nvSpPr>
        <p:spPr>
          <a:xfrm>
            <a:off x="703845" y="8254672"/>
            <a:ext cx="169708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E3:</a:t>
            </a:r>
            <a:r>
              <a:rPr kumimoji="0" lang="es-P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"en mi casa me enseñan a respetar, ayudar y decir siempre la verdad, en la escuela trato de practicar eso todos los días"</a:t>
            </a:r>
            <a:endParaRPr kumimoji="0" lang="es-P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A1888E1-9754-5AC7-1C5C-57B1CE8E7475}"/>
              </a:ext>
            </a:extLst>
          </p:cNvPr>
          <p:cNvSpPr txBox="1"/>
          <p:nvPr/>
        </p:nvSpPr>
        <p:spPr>
          <a:xfrm>
            <a:off x="682074" y="8788695"/>
            <a:ext cx="16834855" cy="8577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D1 (docente):</a:t>
            </a:r>
            <a:r>
              <a:rPr kumimoji="0" lang="es-P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"procuro establecer una relación amigable y de confianza, asumiendo también un rol orientador similar al de un padre, guiándolos no solo en lo académico sino también en su formación personal"</a:t>
            </a:r>
            <a:endParaRPr kumimoji="0" lang="es-P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2622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D65E1AF-CCEB-4120-A6EF-9BD6B254AC6B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8F432C7-6804-492F-B256-E4CE55F2ED0D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3DCE2EE8-1044-475B-B81A-87F0E30CFCC8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352CADE-5A71-4EC4-AFA1-BE6AA40EE28B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DISCUSIÓN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6E4A2E91-8DDB-40D5-A859-22E25CFB4621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8EAD01B-76FD-4EBD-BE9A-E6704C88BE61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0" normalizeH="0" baseline="0" noProof="0" dirty="0">
                <a:ln>
                  <a:noFill/>
                </a:ln>
                <a:solidFill>
                  <a:srgbClr val="F3F4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357E81D-D462-46D6-86BD-046F4FA64E04}"/>
              </a:ext>
            </a:extLst>
          </p:cNvPr>
          <p:cNvSpPr txBox="1"/>
          <p:nvPr/>
        </p:nvSpPr>
        <p:spPr>
          <a:xfrm>
            <a:off x="1778000" y="1193800"/>
            <a:ext cx="147320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>
                <a:ln>
                  <a:noFill/>
                </a:ln>
                <a:solidFill>
                  <a:srgbClr val="173F72"/>
                </a:solidFill>
                <a:effectLst/>
                <a:uLnTx/>
                <a:uFillTx/>
                <a:latin typeface="Times New Roman"/>
                <a:cs typeface="Times New Roman"/>
              </a:rPr>
              <a:t>La práctica de valores se fortalece cuando hogar, docente y pares actúan de forma coherente</a:t>
            </a:r>
            <a:endParaRPr kumimoji="0" lang="es-PE" sz="2600" b="1" i="0" u="none" strike="noStrike" kern="1200" cap="none" spc="0" normalizeH="0" baseline="0" noProof="0">
              <a:ln>
                <a:noFill/>
              </a:ln>
              <a:solidFill>
                <a:srgbClr val="173F72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67EB31A-CE62-4C0E-A96B-F85B1A6A4C3A}"/>
              </a:ext>
            </a:extLst>
          </p:cNvPr>
          <p:cNvSpPr/>
          <p:nvPr/>
        </p:nvSpPr>
        <p:spPr>
          <a:xfrm>
            <a:off x="1381124" y="1828800"/>
            <a:ext cx="16271876" cy="40782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9268A630-7D9D-467B-AB36-A57BC7810DB4}"/>
              </a:ext>
            </a:extLst>
          </p:cNvPr>
          <p:cNvSpPr txBox="1"/>
          <p:nvPr/>
        </p:nvSpPr>
        <p:spPr>
          <a:xfrm>
            <a:off x="1841500" y="1828800"/>
            <a:ext cx="53975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HALLAZGO DEL ESTUDIO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82A52B5-BB31-4962-BBE9-B41D819CD82D}"/>
              </a:ext>
            </a:extLst>
          </p:cNvPr>
          <p:cNvSpPr txBox="1"/>
          <p:nvPr/>
        </p:nvSpPr>
        <p:spPr>
          <a:xfrm>
            <a:off x="7594600" y="1828800"/>
            <a:ext cx="48895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CONTRASTE CON ANTECEDENTES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5C1721B-4A19-425E-BEF2-8ECDE0526755}"/>
              </a:ext>
            </a:extLst>
          </p:cNvPr>
          <p:cNvSpPr txBox="1"/>
          <p:nvPr/>
        </p:nvSpPr>
        <p:spPr>
          <a:xfrm>
            <a:off x="12801600" y="1828800"/>
            <a:ext cx="4699000" cy="457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FUNDAMENTO TEÓRICO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F4A8119A-D349-487A-8C15-71328963C91B}"/>
              </a:ext>
            </a:extLst>
          </p:cNvPr>
          <p:cNvSpPr/>
          <p:nvPr/>
        </p:nvSpPr>
        <p:spPr>
          <a:xfrm>
            <a:off x="7429500" y="1828800"/>
            <a:ext cx="25400" cy="7010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A15EB4CE-97F8-46B7-B143-F02EEB7A4829}"/>
              </a:ext>
            </a:extLst>
          </p:cNvPr>
          <p:cNvSpPr/>
          <p:nvPr/>
        </p:nvSpPr>
        <p:spPr>
          <a:xfrm>
            <a:off x="12636500" y="1828800"/>
            <a:ext cx="25400" cy="7010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04F9D6D1-9F7A-478F-A8AC-EDCB1FADBC17}"/>
              </a:ext>
            </a:extLst>
          </p:cNvPr>
          <p:cNvSpPr/>
          <p:nvPr/>
        </p:nvSpPr>
        <p:spPr>
          <a:xfrm>
            <a:off x="1511299" y="2286000"/>
            <a:ext cx="16141701" cy="1638300"/>
          </a:xfrm>
          <a:prstGeom prst="rect">
            <a:avLst/>
          </a:prstGeom>
          <a:solidFill>
            <a:srgbClr val="F3F8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98C67CDF-0C76-46FC-A799-B82F55C8A17B}"/>
              </a:ext>
            </a:extLst>
          </p:cNvPr>
          <p:cNvSpPr/>
          <p:nvPr/>
        </p:nvSpPr>
        <p:spPr>
          <a:xfrm>
            <a:off x="1390650" y="2286000"/>
            <a:ext cx="88900" cy="16383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7D0FA668-3D85-4068-BA2D-AD850102704A}"/>
              </a:ext>
            </a:extLst>
          </p:cNvPr>
          <p:cNvSpPr/>
          <p:nvPr/>
        </p:nvSpPr>
        <p:spPr>
          <a:xfrm>
            <a:off x="1739900" y="3911600"/>
            <a:ext cx="15913100" cy="127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5F1EA91D-7D92-4BEE-82A2-071E86A6FCD4}"/>
              </a:ext>
            </a:extLst>
          </p:cNvPr>
          <p:cNvSpPr/>
          <p:nvPr/>
        </p:nvSpPr>
        <p:spPr>
          <a:xfrm>
            <a:off x="7429500" y="22860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A5FD9A4E-E069-4036-A1BF-017A1FE12E7B}"/>
              </a:ext>
            </a:extLst>
          </p:cNvPr>
          <p:cNvSpPr/>
          <p:nvPr/>
        </p:nvSpPr>
        <p:spPr>
          <a:xfrm>
            <a:off x="12636500" y="22860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41EE7BA7-4AB5-4330-B7C2-0DE6942BE55C}"/>
              </a:ext>
            </a:extLst>
          </p:cNvPr>
          <p:cNvSpPr txBox="1"/>
          <p:nvPr/>
        </p:nvSpPr>
        <p:spPr>
          <a:xfrm>
            <a:off x="1636486" y="2336759"/>
            <a:ext cx="5689600" cy="295647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cs typeface="Times New Roman"/>
              </a:rPr>
              <a:t>OBJETIVO GENERAL · VALORES INTERDEPENDIENTES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3BA2248-87FB-4D6C-88C9-7B077CE1B8D6}"/>
              </a:ext>
            </a:extLst>
          </p:cNvPr>
          <p:cNvSpPr txBox="1"/>
          <p:nvPr/>
        </p:nvSpPr>
        <p:spPr>
          <a:xfrm>
            <a:off x="1522639" y="2608225"/>
            <a:ext cx="5679621" cy="1101353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Los valores se refuerzan entre sí o se fragmentan </a:t>
            </a:r>
            <a:r>
              <a:rPr kumimoji="0" lang="es-ES" sz="150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sin supervisión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; hogar y docente funcionan como mediadores complementarios.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E6:</a:t>
            </a:r>
            <a:r>
              <a:rPr kumimoji="0" lang="es-P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"los valores se notan en cómo tratamos a los demás todos los días, no solo cuando nos están mirando</a:t>
            </a:r>
            <a:r>
              <a:rPr kumimoji="0" lang="es-P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65EEA032-EFFE-4BD1-B20C-57D362AD3980}"/>
              </a:ext>
            </a:extLst>
          </p:cNvPr>
          <p:cNvSpPr txBox="1"/>
          <p:nvPr/>
        </p:nvSpPr>
        <p:spPr>
          <a:xfrm>
            <a:off x="7594600" y="2362200"/>
            <a:ext cx="48895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Tasnim (2024) halló que los valores del currículo </a:t>
            </a:r>
            <a:r>
              <a:rPr kumimoji="0" lang="es-ES" sz="150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recibían solo </a:t>
            </a:r>
            <a:r>
              <a:rPr kumimoji="0" lang="es-ES" sz="150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elogio</a:t>
            </a:r>
            <a:r>
              <a:rPr kumimoji="0" lang="es-ES" sz="150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verbal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sin seguimiento, por lo que no se trasladaban fuera del aula. Aguirre (2023) encontró consistencia </a:t>
            </a:r>
            <a:r>
              <a:rPr kumimoji="0" lang="es-ES" sz="150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incluso en espacios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de menor </a:t>
            </a:r>
            <a:r>
              <a:rPr kumimoji="0" lang="es-ES" sz="150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supervisión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, escenario del que este estudio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se aleja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 Delgado (2024) confirmó el </a:t>
            </a:r>
            <a:r>
              <a:rPr kumimoji="0" lang="es-ES" sz="150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papel </a:t>
            </a:r>
            <a:r>
              <a:rPr kumimoji="0" lang="es-ES" sz="150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mediador</a:t>
            </a:r>
            <a:r>
              <a:rPr kumimoji="0" lang="es-ES" sz="150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determinante del docente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2129A0A2-FFE4-4A15-937B-06CA77E139CB}"/>
              </a:ext>
            </a:extLst>
          </p:cNvPr>
          <p:cNvSpPr txBox="1"/>
          <p:nvPr/>
        </p:nvSpPr>
        <p:spPr>
          <a:xfrm>
            <a:off x="12801600" y="2362200"/>
            <a:ext cx="4876802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 MAEI explica que responsabilidad, honestidad, generosidad y respeto no aparecen aislados sino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articulados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: el debilitamiento de uno arrastra a los demás (Arellano et al., 2024). La Teoría del Desarrollo Moral de Kohlberg explica por qué esos valores fueron sólidos en el aula, con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regulación docente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, e inconsistentes en el recreo, sin ella (Perales, 2022).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DAEDC3C4-C423-4FDF-B776-CE9AECACB2B6}"/>
              </a:ext>
            </a:extLst>
          </p:cNvPr>
          <p:cNvSpPr/>
          <p:nvPr/>
        </p:nvSpPr>
        <p:spPr>
          <a:xfrm>
            <a:off x="1651000" y="3924300"/>
            <a:ext cx="16002000" cy="16383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893E0C7A-6953-496F-88AA-E375B7013B29}"/>
              </a:ext>
            </a:extLst>
          </p:cNvPr>
          <p:cNvSpPr/>
          <p:nvPr/>
        </p:nvSpPr>
        <p:spPr>
          <a:xfrm>
            <a:off x="1390650" y="3892039"/>
            <a:ext cx="88900" cy="16383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8CFDC540-1CA3-41B7-8F06-BB68AF3377C8}"/>
              </a:ext>
            </a:extLst>
          </p:cNvPr>
          <p:cNvSpPr/>
          <p:nvPr/>
        </p:nvSpPr>
        <p:spPr>
          <a:xfrm>
            <a:off x="1739900" y="5549900"/>
            <a:ext cx="15913100" cy="127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8C5608D4-DC3F-408D-97F7-5B7A9F38956D}"/>
              </a:ext>
            </a:extLst>
          </p:cNvPr>
          <p:cNvSpPr/>
          <p:nvPr/>
        </p:nvSpPr>
        <p:spPr>
          <a:xfrm>
            <a:off x="7429500" y="39243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B6821AAC-B041-40FD-87F7-87A222158157}"/>
              </a:ext>
            </a:extLst>
          </p:cNvPr>
          <p:cNvSpPr/>
          <p:nvPr/>
        </p:nvSpPr>
        <p:spPr>
          <a:xfrm>
            <a:off x="12636500" y="39243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3FA5D9C0-6AEC-42D4-822D-7B31B82558EF}"/>
              </a:ext>
            </a:extLst>
          </p:cNvPr>
          <p:cNvSpPr txBox="1"/>
          <p:nvPr/>
        </p:nvSpPr>
        <p:spPr>
          <a:xfrm>
            <a:off x="1470024" y="3999553"/>
            <a:ext cx="6061075" cy="377371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cs typeface="Times New Roman"/>
              </a:rPr>
              <a:t>OE1 · RESPONSABILIDAD CENTRAL; JUSTICIA REACTIVA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24B53512-EE32-4FBA-ABBB-3317C7D80C9A}"/>
              </a:ext>
            </a:extLst>
          </p:cNvPr>
          <p:cNvSpPr txBox="1"/>
          <p:nvPr/>
        </p:nvSpPr>
        <p:spPr>
          <a:xfrm>
            <a:off x="1509939" y="4240001"/>
            <a:ext cx="5997576" cy="11085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La responsabilidad </a:t>
            </a:r>
            <a:r>
              <a:rPr kumimoji="0" lang="es-ES" sz="1500" b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se asocia al compromiso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; la honestidad es intermitente y la justicia aparece ante el conflicto, no como prevención.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M3 (madre):</a:t>
            </a:r>
            <a:r>
              <a:rPr kumimoji="0" lang="es-P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PE" sz="16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cuando tiene que cumplir con sus tareas, él trata de hacerlas, se esfuerza por cumplir con lo que le dejan en el colegio</a:t>
            </a:r>
            <a:r>
              <a:rPr kumimoji="0" lang="es-PE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239AFCC7-2A95-4F23-806C-23A7440A9D62}"/>
              </a:ext>
            </a:extLst>
          </p:cNvPr>
          <p:cNvSpPr txBox="1"/>
          <p:nvPr/>
        </p:nvSpPr>
        <p:spPr>
          <a:xfrm>
            <a:off x="7594600" y="4000500"/>
            <a:ext cx="48895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Delgado (2024) halló que responsabilidad y honestidad se concretan en cumplimiento de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normas y buen trato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 Prieto (2023) demostró que la carencia de respeto y autonomía genera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intolerancia e incumplimiento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de tareas. Aguirre (2023) observó la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libertad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expresada dentro del aula, mientras en Andahuaylas emerge más en el recreo.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54A2E30E-C5DA-4531-B3BF-41EA0077428A}"/>
              </a:ext>
            </a:extLst>
          </p:cNvPr>
          <p:cNvSpPr txBox="1"/>
          <p:nvPr/>
        </p:nvSpPr>
        <p:spPr>
          <a:xfrm>
            <a:off x="12801600" y="4000500"/>
            <a:ext cx="47879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La Teoría del Desarrollo Moral de Kohlberg explica que la justicia surge solo como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reacción al conflicto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: en el estadio heterónomo, el niño evalúa lo correcto según su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interés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inmediato, no como principio preventivo (</a:t>
            </a:r>
            <a:r>
              <a:rPr kumimoji="0" lang="es-E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Göksoy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, 2023). El mismo modelo explica que responsabilidad y compromiso dependen de la regulación externa de familia y docente.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F17D942F-335B-41B0-BC49-51E802ABA7E3}"/>
              </a:ext>
            </a:extLst>
          </p:cNvPr>
          <p:cNvSpPr/>
          <p:nvPr/>
        </p:nvSpPr>
        <p:spPr>
          <a:xfrm>
            <a:off x="1470024" y="5562600"/>
            <a:ext cx="16182976" cy="1638300"/>
          </a:xfrm>
          <a:prstGeom prst="rect">
            <a:avLst/>
          </a:prstGeom>
          <a:solidFill>
            <a:srgbClr val="F3F8FC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2A6D9102-478C-4E2C-BDC9-21BDC7B88693}"/>
              </a:ext>
            </a:extLst>
          </p:cNvPr>
          <p:cNvSpPr/>
          <p:nvPr/>
        </p:nvSpPr>
        <p:spPr>
          <a:xfrm>
            <a:off x="1390650" y="5514209"/>
            <a:ext cx="88900" cy="16383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2D733DFE-61EC-4E96-8212-497A36DF5040}"/>
              </a:ext>
            </a:extLst>
          </p:cNvPr>
          <p:cNvSpPr/>
          <p:nvPr/>
        </p:nvSpPr>
        <p:spPr>
          <a:xfrm>
            <a:off x="1739900" y="7188200"/>
            <a:ext cx="15913100" cy="127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439B6C58-A227-4521-9431-E047A6B1A2EA}"/>
              </a:ext>
            </a:extLst>
          </p:cNvPr>
          <p:cNvSpPr/>
          <p:nvPr/>
        </p:nvSpPr>
        <p:spPr>
          <a:xfrm>
            <a:off x="7429500" y="55626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A8DA9A97-A64C-4165-B325-6423D76A0C2D}"/>
              </a:ext>
            </a:extLst>
          </p:cNvPr>
          <p:cNvSpPr/>
          <p:nvPr/>
        </p:nvSpPr>
        <p:spPr>
          <a:xfrm>
            <a:off x="12636500" y="5562600"/>
            <a:ext cx="25400" cy="16383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333199E5-0C76-4B22-82FD-7B2AB1892EE5}"/>
              </a:ext>
            </a:extLst>
          </p:cNvPr>
          <p:cNvSpPr txBox="1"/>
          <p:nvPr/>
        </p:nvSpPr>
        <p:spPr>
          <a:xfrm>
            <a:off x="1428753" y="5488344"/>
            <a:ext cx="5397500" cy="444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cs typeface="Times New Roman"/>
              </a:rPr>
              <a:t>OE2 · AYUDA CERCANA; TOLERANCIA AÚN PASIVA</a:t>
            </a:r>
            <a:endParaRPr kumimoji="0" lang="es-PE" sz="1600" b="1" i="0" u="none" strike="noStrike" kern="1200" cap="none" spc="0" normalizeH="0" baseline="0" noProof="0" dirty="0">
              <a:ln>
                <a:noFill/>
              </a:ln>
              <a:solidFill>
                <a:srgbClr val="0878BF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61C76172-AA69-4920-800E-BCA07C83D0E8}"/>
              </a:ext>
            </a:extLst>
          </p:cNvPr>
          <p:cNvSpPr txBox="1"/>
          <p:nvPr/>
        </p:nvSpPr>
        <p:spPr>
          <a:xfrm>
            <a:off x="1534886" y="5836646"/>
            <a:ext cx="5892799" cy="10033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La generosidad incluye apoyo académico y emocional; la tolerancia suele ser alejamiento y el liderazgo emerge por modelado social.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E2:</a:t>
            </a:r>
            <a:r>
              <a:rPr kumimoji="0" lang="es-P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PE" sz="15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también a veces presto mis colores, borrador o tajador cuando alguien no tiene, me gusta ayudar porque no quiero que mis compañeros se sientan solos o tristes</a:t>
            </a:r>
            <a:r>
              <a:rPr kumimoji="0" lang="es-PE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AD050F84-4EDA-4149-B261-A995A33DA0A6}"/>
              </a:ext>
            </a:extLst>
          </p:cNvPr>
          <p:cNvSpPr txBox="1"/>
          <p:nvPr/>
        </p:nvSpPr>
        <p:spPr>
          <a:xfrm>
            <a:off x="7594600" y="5638800"/>
            <a:ext cx="48895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Mosayhuate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(2023) verificó que los docentes promovían la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equidad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enseñando a ponerse en </a:t>
            </a:r>
            <a:r>
              <a:rPr kumimoji="0" lang="es-ES" sz="1500" b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 lugar del otro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 Herrera (2024) reveló que la tolerancia se expresaba como alejamiento antes que negociación, patrón que se repite en Andahuaylas. Cardona Camarillo (2022) demostró que estrategias narrativas fortalecían la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solidaridad entre pares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6FBEF96C-0F88-4CF5-8657-EEFD9F28DA2D}"/>
              </a:ext>
            </a:extLst>
          </p:cNvPr>
          <p:cNvSpPr txBox="1"/>
          <p:nvPr/>
        </p:nvSpPr>
        <p:spPr>
          <a:xfrm>
            <a:off x="12801600" y="5638800"/>
            <a:ext cx="48006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La Teoría de Schwartz explica que la generosidad se activa con más fuerza cuando la necesidad del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compañero es visible,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coherente con su vínculo con la benevolencia (Álvaro et al., 2025). La Teoría del Aprendizaje Social de Bandura explica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 liderazgo estudiantil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emergente (rol de brigadier) como réplica del modelo docente (Busara, 2023).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B4450362-E098-4686-8AD7-2A14D0F829C0}"/>
              </a:ext>
            </a:extLst>
          </p:cNvPr>
          <p:cNvSpPr/>
          <p:nvPr/>
        </p:nvSpPr>
        <p:spPr>
          <a:xfrm>
            <a:off x="1358900" y="7327900"/>
            <a:ext cx="16281400" cy="1300094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4BA880AC-8D38-4439-A571-7DBD04C76091}"/>
              </a:ext>
            </a:extLst>
          </p:cNvPr>
          <p:cNvSpPr/>
          <p:nvPr/>
        </p:nvSpPr>
        <p:spPr>
          <a:xfrm>
            <a:off x="1393824" y="7005824"/>
            <a:ext cx="88900" cy="19440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A318439C-6162-4830-AD2A-7C9196CAB228}"/>
              </a:ext>
            </a:extLst>
          </p:cNvPr>
          <p:cNvSpPr/>
          <p:nvPr/>
        </p:nvSpPr>
        <p:spPr>
          <a:xfrm>
            <a:off x="1485900" y="9017263"/>
            <a:ext cx="15913100" cy="127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730F88DB-1A1C-47C1-A2D9-32B03B4D0A50}"/>
              </a:ext>
            </a:extLst>
          </p:cNvPr>
          <p:cNvSpPr/>
          <p:nvPr/>
        </p:nvSpPr>
        <p:spPr>
          <a:xfrm>
            <a:off x="7429500" y="7200900"/>
            <a:ext cx="25400" cy="18000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0A51FA05-B0B3-4D9A-A873-82F5F5353E6F}"/>
              </a:ext>
            </a:extLst>
          </p:cNvPr>
          <p:cNvSpPr/>
          <p:nvPr/>
        </p:nvSpPr>
        <p:spPr>
          <a:xfrm>
            <a:off x="12636500" y="7200900"/>
            <a:ext cx="25400" cy="1800000"/>
          </a:xfrm>
          <a:prstGeom prst="rect">
            <a:avLst/>
          </a:prstGeom>
          <a:solidFill>
            <a:srgbClr val="C8DDEA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725D8CD7-AEE5-4DE6-B5DD-6A16CD7BF6EF}"/>
              </a:ext>
            </a:extLst>
          </p:cNvPr>
          <p:cNvSpPr txBox="1"/>
          <p:nvPr/>
        </p:nvSpPr>
        <p:spPr>
          <a:xfrm>
            <a:off x="1511299" y="7272524"/>
            <a:ext cx="5892799" cy="417837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878BF"/>
                </a:solidFill>
                <a:effectLst/>
                <a:uLnTx/>
                <a:uFillTx/>
                <a:latin typeface="Times New Roman"/>
                <a:cs typeface="Times New Roman"/>
              </a:rPr>
              <a:t>OE3 · RESPETO CENTRAL, PERO FRÁGIL SIN SUPERVISIÓN</a:t>
            </a:r>
            <a:endParaRPr kumimoji="0" lang="es-PE" sz="1600" b="1" i="0" u="none" strike="noStrike" kern="1200" cap="none" spc="0" normalizeH="0" baseline="0" noProof="0" dirty="0">
              <a:ln>
                <a:noFill/>
              </a:ln>
              <a:solidFill>
                <a:srgbClr val="0878BF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51B6FE5A-0322-47A7-A452-C9E79E913151}"/>
              </a:ext>
            </a:extLst>
          </p:cNvPr>
          <p:cNvSpPr txBox="1"/>
          <p:nvPr/>
        </p:nvSpPr>
        <p:spPr>
          <a:xfrm>
            <a:off x="1485900" y="7747000"/>
            <a:ext cx="5753100" cy="10033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 respeto disminuye en recreos y transiciones; la exclusión surge en juegos competitivos y aumenta sin acompañamiento familiar.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M1 (madre):</a:t>
            </a:r>
            <a:r>
              <a:rPr kumimoji="0" lang="es-PE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s-PE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r>
              <a:rPr kumimoji="0" lang="es-PE" sz="15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hay momentos en que sus compañeros no quieren jugar con ella o hay pequeñas discusiones, en esos casos ella prefiere quedarse sola</a:t>
            </a:r>
            <a:r>
              <a:rPr kumimoji="0" lang="es-PE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"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455873FA-E03B-4706-8A31-E1B48A93E5B4}"/>
              </a:ext>
            </a:extLst>
          </p:cNvPr>
          <p:cNvSpPr txBox="1"/>
          <p:nvPr/>
        </p:nvSpPr>
        <p:spPr>
          <a:xfrm>
            <a:off x="7594600" y="7277100"/>
            <a:ext cx="48895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Herrera (2024) encontró una práctica superficial del respeto dependiente del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contexto inmediato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. Charca et al. (2024) hallaron que el respeto favorecía la convivencia, con dificultades puntuales. Borda </a:t>
            </a:r>
            <a:r>
              <a:rPr kumimoji="0" lang="es-E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Huyhua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(2022) verificó que el respeto y el diálogo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evitaban agresiones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dentro y fuera del aula.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11588ACF-CB82-48D8-A3F4-A9CD53094B23}"/>
              </a:ext>
            </a:extLst>
          </p:cNvPr>
          <p:cNvSpPr txBox="1"/>
          <p:nvPr/>
        </p:nvSpPr>
        <p:spPr>
          <a:xfrm>
            <a:off x="12788900" y="7353300"/>
            <a:ext cx="4851400" cy="1485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El Modelo Ecológico de Bronfenbrenner explica el respeto desigual: sólido en el aula (microsistema regulado) y débil en recreo y transiciones,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espacios menos estructurados 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(Ochoa et al., 2021). La Teoría del Aprendizaje Social de Bandura explica la exclusión entre pares por la </a:t>
            </a:r>
            <a:r>
              <a:rPr kumimoji="0" lang="es-ES" sz="1500" b="0" i="1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ausencia</a:t>
            </a:r>
            <a:r>
              <a: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srgbClr val="24364B"/>
                </a:solidFill>
                <a:effectLst/>
                <a:uLnTx/>
                <a:uFillTx/>
                <a:latin typeface="Times New Roman"/>
                <a:cs typeface="Times New Roman"/>
              </a:rPr>
              <a:t> de un docente que modele la inclusión fuera del aula (Birhan et al., 2021).</a:t>
            </a:r>
            <a:endParaRPr kumimoji="0" lang="es-PE" sz="1500" b="0" i="0" u="none" strike="noStrike" kern="1200" cap="none" spc="0" normalizeH="0" baseline="0" noProof="0" dirty="0">
              <a:ln>
                <a:noFill/>
              </a:ln>
              <a:solidFill>
                <a:srgbClr val="24364B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0FB459C1-3B80-4B0F-AA97-6184E6D188D4}"/>
              </a:ext>
            </a:extLst>
          </p:cNvPr>
          <p:cNvSpPr/>
          <p:nvPr/>
        </p:nvSpPr>
        <p:spPr>
          <a:xfrm>
            <a:off x="1358900" y="9092036"/>
            <a:ext cx="16281400" cy="571500"/>
          </a:xfrm>
          <a:prstGeom prst="rect">
            <a:avLst/>
          </a:prstGeom>
          <a:solidFill>
            <a:srgbClr val="173F72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6251F39B-088E-4C71-B1BE-6D0E6AC0863C}"/>
              </a:ext>
            </a:extLst>
          </p:cNvPr>
          <p:cNvSpPr txBox="1"/>
          <p:nvPr/>
        </p:nvSpPr>
        <p:spPr>
          <a:xfrm>
            <a:off x="2006600" y="9093986"/>
            <a:ext cx="15494000" cy="5715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cs typeface="Times New Roman"/>
              </a:rPr>
              <a:t>IMPLICACIÓN · Interiorizar los valores exige coherencia entre hogar, aula y recreo, con mediación docente sostenida.</a:t>
            </a: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46" name="DISC Flaticon 1" descr="Flaticon icon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4500" y="2763862"/>
            <a:ext cx="685800" cy="685800"/>
          </a:xfrm>
          <a:prstGeom prst="rect">
            <a:avLst/>
          </a:prstGeom>
        </p:spPr>
      </p:pic>
      <p:pic>
        <p:nvPicPr>
          <p:cNvPr id="47" name="DISC Flaticon 2" descr="Flaticon ico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4500" y="4402162"/>
            <a:ext cx="685800" cy="685800"/>
          </a:xfrm>
          <a:prstGeom prst="rect">
            <a:avLst/>
          </a:prstGeom>
        </p:spPr>
      </p:pic>
      <p:pic>
        <p:nvPicPr>
          <p:cNvPr id="48" name="DISC Flaticon 3" descr="Flaticon ico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4500" y="6040462"/>
            <a:ext cx="685800" cy="685800"/>
          </a:xfrm>
          <a:prstGeom prst="rect">
            <a:avLst/>
          </a:prstGeom>
        </p:spPr>
      </p:pic>
      <p:pic>
        <p:nvPicPr>
          <p:cNvPr id="49" name="DISC Flaticon 4" descr="Flaticon icon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4500" y="7678762"/>
            <a:ext cx="685800" cy="685800"/>
          </a:xfrm>
          <a:prstGeom prst="rect">
            <a:avLst/>
          </a:prstGeom>
        </p:spPr>
      </p:pic>
      <p:sp>
        <p:nvSpPr>
          <p:cNvPr id="97" name="Forma libre: forma 96">
            <a:extLst>
              <a:ext uri="{FF2B5EF4-FFF2-40B4-BE49-F238E27FC236}">
                <a16:creationId xmlns:a16="http://schemas.microsoft.com/office/drawing/2014/main" id="{A5E01478-F11D-83C2-36E3-E3D8DBC9CCE0}"/>
              </a:ext>
            </a:extLst>
          </p:cNvPr>
          <p:cNvSpPr/>
          <p:nvPr/>
        </p:nvSpPr>
        <p:spPr>
          <a:xfrm rot="10800000">
            <a:off x="-25791" y="-47061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99" name="TextBox 11">
            <a:extLst>
              <a:ext uri="{FF2B5EF4-FFF2-40B4-BE49-F238E27FC236}">
                <a16:creationId xmlns:a16="http://schemas.microsoft.com/office/drawing/2014/main" id="{EDD21738-5C29-801E-849E-EC26EC9FAAA1}"/>
              </a:ext>
            </a:extLst>
          </p:cNvPr>
          <p:cNvSpPr txBox="1"/>
          <p:nvPr/>
        </p:nvSpPr>
        <p:spPr>
          <a:xfrm>
            <a:off x="24113" y="91352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t>DISCUSIÓN </a:t>
            </a:r>
            <a:endParaRPr kumimoji="0" lang="es-PE" sz="3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AutoShape 12">
            <a:extLst>
              <a:ext uri="{FF2B5EF4-FFF2-40B4-BE49-F238E27FC236}">
                <a16:creationId xmlns:a16="http://schemas.microsoft.com/office/drawing/2014/main" id="{873FAF23-2931-D86C-6743-0CAFF19DB587}"/>
              </a:ext>
            </a:extLst>
          </p:cNvPr>
          <p:cNvSpPr/>
          <p:nvPr/>
        </p:nvSpPr>
        <p:spPr>
          <a:xfrm flipH="1">
            <a:off x="140900" y="634277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P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679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D65E1AF-CCEB-4120-A6EF-9BD6B254AC6B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8F432C7-6804-492F-B256-E4CE55F2ED0D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3DCE2EE8-1044-475B-B81A-87F0E30CFCC8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352CADE-5A71-4EC4-AFA1-BE6AA40EE28B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</a:t>
            </a:r>
            <a:endParaRPr lang="en-US" sz="25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6E4A2E91-8DDB-40D5-A859-22E25CFB4621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8EAD01B-76FD-4EBD-BE9A-E6704C88BE61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00C317-D8DB-4658-A4C3-90DBA46965DD}"/>
              </a:ext>
            </a:extLst>
          </p:cNvPr>
          <p:cNvSpPr/>
          <p:nvPr/>
        </p:nvSpPr>
        <p:spPr>
          <a:xfrm>
            <a:off x="1460500" y="2082800"/>
            <a:ext cx="7493000" cy="2768600"/>
          </a:xfrm>
          <a:prstGeom prst="rect">
            <a:avLst/>
          </a:prstGeom>
          <a:solidFill>
            <a:srgbClr val="F1F7FB"/>
          </a:solidFill>
          <a:ln w="12700" cap="flat" cmpd="sng" algn="ctr">
            <a:solidFill>
              <a:srgbClr val="C6DBE9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1E1FAF-AFD6-4CEF-8488-21BDB8616D89}"/>
              </a:ext>
            </a:extLst>
          </p:cNvPr>
          <p:cNvSpPr/>
          <p:nvPr/>
        </p:nvSpPr>
        <p:spPr>
          <a:xfrm>
            <a:off x="1460500" y="2082800"/>
            <a:ext cx="7493000" cy="5334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905098E-4887-40D9-AF50-00799B03B01C}"/>
              </a:ext>
            </a:extLst>
          </p:cNvPr>
          <p:cNvSpPr txBox="1"/>
          <p:nvPr/>
        </p:nvSpPr>
        <p:spPr>
          <a:xfrm>
            <a:off x="2501900" y="2082800"/>
            <a:ext cx="6248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PE" sz="1700" b="1">
                <a:solidFill>
                  <a:srgbClr val="FFFFFF"/>
                </a:solidFill>
                <a:latin typeface="Times New Roman"/>
                <a:cs typeface="Times New Roman"/>
              </a:rPr>
              <a:t>PRIMERA · CONCLUSIÓN GENERAL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51669C5-0851-4F53-A5D3-71C1EB68258F}"/>
              </a:ext>
            </a:extLst>
          </p:cNvPr>
          <p:cNvSpPr/>
          <p:nvPr/>
        </p:nvSpPr>
        <p:spPr>
          <a:xfrm>
            <a:off x="2476500" y="2781300"/>
            <a:ext cx="38100" cy="16256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C629C7A-9BDB-4065-AB03-506CD0DEB068}"/>
              </a:ext>
            </a:extLst>
          </p:cNvPr>
          <p:cNvSpPr txBox="1"/>
          <p:nvPr/>
        </p:nvSpPr>
        <p:spPr>
          <a:xfrm>
            <a:off x="2730500" y="2781300"/>
            <a:ext cx="5905500" cy="787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b="1" dirty="0">
                <a:solidFill>
                  <a:srgbClr val="173F72"/>
                </a:solidFill>
                <a:latin typeface="Times New Roman"/>
                <a:cs typeface="Times New Roman"/>
              </a:rPr>
              <a:t>La convivencia mejora cuando hogar y escuela refuerzan los mismos valores.</a:t>
            </a:r>
            <a:endParaRPr lang="es-PE" b="1" dirty="0">
              <a:solidFill>
                <a:srgbClr val="173F72"/>
              </a:solidFill>
              <a:latin typeface="Times New Roman"/>
              <a:cs typeface="Times New Roman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1C5DA7F-3A16-4CCF-9B5E-1ED79113017B}"/>
              </a:ext>
            </a:extLst>
          </p:cNvPr>
          <p:cNvSpPr txBox="1"/>
          <p:nvPr/>
        </p:nvSpPr>
        <p:spPr>
          <a:xfrm>
            <a:off x="2667000" y="3547919"/>
            <a:ext cx="5905500" cy="736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just"/>
            <a:r>
              <a:rPr lang="es-ES" dirty="0">
                <a:solidFill>
                  <a:srgbClr val="24364B"/>
                </a:solidFill>
                <a:latin typeface="Times New Roman"/>
                <a:cs typeface="Times New Roman"/>
              </a:rPr>
              <a:t>El acompañamiento familiar y la orientación docente consolidan las conductas positivas. El recreo revela la principal brecha entre lo enseñado y lo practicado.</a:t>
            </a:r>
            <a:endParaRPr lang="es-PE" dirty="0">
              <a:solidFill>
                <a:srgbClr val="24364B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61556CF-82A9-46D2-8038-520B86A02E88}"/>
              </a:ext>
            </a:extLst>
          </p:cNvPr>
          <p:cNvSpPr/>
          <p:nvPr/>
        </p:nvSpPr>
        <p:spPr>
          <a:xfrm>
            <a:off x="9334500" y="2082800"/>
            <a:ext cx="7493000" cy="2768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6DBE9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5A9F353-406C-4A70-A53B-95C59FCE7B4D}"/>
              </a:ext>
            </a:extLst>
          </p:cNvPr>
          <p:cNvSpPr/>
          <p:nvPr/>
        </p:nvSpPr>
        <p:spPr>
          <a:xfrm>
            <a:off x="9334500" y="2082800"/>
            <a:ext cx="7493000" cy="5334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26B9518-5C11-4A02-B828-B38E6437D9B0}"/>
              </a:ext>
            </a:extLst>
          </p:cNvPr>
          <p:cNvSpPr txBox="1"/>
          <p:nvPr/>
        </p:nvSpPr>
        <p:spPr>
          <a:xfrm>
            <a:off x="10375900" y="2082800"/>
            <a:ext cx="6248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PE" sz="1700" b="1">
                <a:solidFill>
                  <a:srgbClr val="FFFFFF"/>
                </a:solidFill>
                <a:latin typeface="Times New Roman"/>
                <a:cs typeface="Times New Roman"/>
              </a:rPr>
              <a:t>SEGUNDA · VALORES ÉTICO-MORALES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EF70F7B-6B55-4B0A-83A5-DF060D932F14}"/>
              </a:ext>
            </a:extLst>
          </p:cNvPr>
          <p:cNvSpPr/>
          <p:nvPr/>
        </p:nvSpPr>
        <p:spPr>
          <a:xfrm>
            <a:off x="10350500" y="2781300"/>
            <a:ext cx="38100" cy="16256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7602ADC-486B-4313-B2C9-D2D1B1A73CAF}"/>
              </a:ext>
            </a:extLst>
          </p:cNvPr>
          <p:cNvSpPr txBox="1"/>
          <p:nvPr/>
        </p:nvSpPr>
        <p:spPr>
          <a:xfrm>
            <a:off x="10604500" y="2781300"/>
            <a:ext cx="5905500" cy="787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b="1">
                <a:solidFill>
                  <a:srgbClr val="173F72"/>
                </a:solidFill>
                <a:latin typeface="Times New Roman"/>
                <a:cs typeface="Times New Roman"/>
              </a:rPr>
              <a:t>Responsabilidad y honestidad predominan, pero todavía dependen de supervisión adulta.</a:t>
            </a:r>
            <a:endParaRPr lang="es-PE" b="1">
              <a:solidFill>
                <a:srgbClr val="173F72"/>
              </a:solidFill>
              <a:latin typeface="Times New Roman"/>
              <a:cs typeface="Times New Roman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AC150C9-C2E1-451D-81AD-802DBEAC2893}"/>
              </a:ext>
            </a:extLst>
          </p:cNvPr>
          <p:cNvSpPr txBox="1"/>
          <p:nvPr/>
        </p:nvSpPr>
        <p:spPr>
          <a:xfrm>
            <a:off x="10506364" y="3546764"/>
            <a:ext cx="5905500" cy="736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just"/>
            <a:r>
              <a:rPr lang="es-ES" dirty="0">
                <a:solidFill>
                  <a:srgbClr val="24364B"/>
                </a:solidFill>
                <a:latin typeface="Times New Roman"/>
                <a:cs typeface="Times New Roman"/>
              </a:rPr>
              <a:t>La práctica permanece en un nivel preconvencional. Justicia y libertad aparecen de forma situacional, especialmente ante conflictos entre pares.</a:t>
            </a:r>
            <a:endParaRPr lang="es-PE" dirty="0">
              <a:solidFill>
                <a:srgbClr val="24364B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E9D163C8-7CEC-4466-8E86-14E286DA8F3D}"/>
              </a:ext>
            </a:extLst>
          </p:cNvPr>
          <p:cNvSpPr/>
          <p:nvPr/>
        </p:nvSpPr>
        <p:spPr>
          <a:xfrm>
            <a:off x="1503218" y="5575336"/>
            <a:ext cx="7493000" cy="2768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6DBE9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4EC93D47-ED45-4E5A-A159-2CFEECB8942C}"/>
              </a:ext>
            </a:extLst>
          </p:cNvPr>
          <p:cNvSpPr/>
          <p:nvPr/>
        </p:nvSpPr>
        <p:spPr>
          <a:xfrm>
            <a:off x="1503218" y="5575336"/>
            <a:ext cx="7493000" cy="5334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FD13DDF-2637-4EFC-8AEA-8B80BBDFFE12}"/>
              </a:ext>
            </a:extLst>
          </p:cNvPr>
          <p:cNvSpPr txBox="1"/>
          <p:nvPr/>
        </p:nvSpPr>
        <p:spPr>
          <a:xfrm>
            <a:off x="2544618" y="5575336"/>
            <a:ext cx="6248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PE" sz="1700" b="1">
                <a:solidFill>
                  <a:srgbClr val="FFFFFF"/>
                </a:solidFill>
                <a:latin typeface="Times New Roman"/>
                <a:cs typeface="Times New Roman"/>
              </a:rPr>
              <a:t>TERCERA · VALORES HUMANOS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5382B2D-9C8B-4FD4-9984-43A116D20725}"/>
              </a:ext>
            </a:extLst>
          </p:cNvPr>
          <p:cNvSpPr/>
          <p:nvPr/>
        </p:nvSpPr>
        <p:spPr>
          <a:xfrm>
            <a:off x="2519218" y="6273836"/>
            <a:ext cx="38100" cy="16256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CB8C796-E720-4A1C-A049-35601A1D24FE}"/>
              </a:ext>
            </a:extLst>
          </p:cNvPr>
          <p:cNvSpPr txBox="1"/>
          <p:nvPr/>
        </p:nvSpPr>
        <p:spPr>
          <a:xfrm>
            <a:off x="2773218" y="6273836"/>
            <a:ext cx="5905500" cy="787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b="1">
                <a:solidFill>
                  <a:srgbClr val="173F72"/>
                </a:solidFill>
                <a:latin typeface="Times New Roman"/>
                <a:cs typeface="Times New Roman"/>
              </a:rPr>
              <a:t>Generosidad y tolerancia se expresan en ayuda material, académica y emocional.</a:t>
            </a:r>
            <a:endParaRPr lang="es-PE" b="1">
              <a:solidFill>
                <a:srgbClr val="173F72"/>
              </a:solidFill>
              <a:latin typeface="Times New Roman"/>
              <a:cs typeface="Times New Roman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895FD50-2E25-4AE0-86B1-24521F2D9FA4}"/>
              </a:ext>
            </a:extLst>
          </p:cNvPr>
          <p:cNvSpPr txBox="1"/>
          <p:nvPr/>
        </p:nvSpPr>
        <p:spPr>
          <a:xfrm>
            <a:off x="2641600" y="7044989"/>
            <a:ext cx="5905500" cy="736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just"/>
            <a:r>
              <a:rPr lang="es-ES" dirty="0">
                <a:solidFill>
                  <a:srgbClr val="24364B"/>
                </a:solidFill>
                <a:latin typeface="Times New Roman"/>
                <a:cs typeface="Times New Roman"/>
              </a:rPr>
              <a:t>El liderazgo estudiantil surge como hallazgo emergente: quienes ayudan también desarrollan organización, iniciativa y responsabilidad colectiva.</a:t>
            </a:r>
            <a:endParaRPr lang="es-PE" dirty="0">
              <a:solidFill>
                <a:srgbClr val="24364B"/>
              </a:solidFill>
              <a:latin typeface="Times New Roman"/>
              <a:cs typeface="Times New Roman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B544B73-E168-4006-BB96-A0F296327F63}"/>
              </a:ext>
            </a:extLst>
          </p:cNvPr>
          <p:cNvSpPr/>
          <p:nvPr/>
        </p:nvSpPr>
        <p:spPr>
          <a:xfrm>
            <a:off x="9377218" y="5575336"/>
            <a:ext cx="7493000" cy="2768600"/>
          </a:xfrm>
          <a:prstGeom prst="rect">
            <a:avLst/>
          </a:prstGeom>
          <a:solidFill>
            <a:srgbClr val="F1F7FB"/>
          </a:solidFill>
          <a:ln w="12700" cap="flat" cmpd="sng" algn="ctr">
            <a:solidFill>
              <a:srgbClr val="C6DBE9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294B176D-09CA-4300-BA2E-C049833BD2D0}"/>
              </a:ext>
            </a:extLst>
          </p:cNvPr>
          <p:cNvSpPr/>
          <p:nvPr/>
        </p:nvSpPr>
        <p:spPr>
          <a:xfrm>
            <a:off x="9377218" y="5575336"/>
            <a:ext cx="7493000" cy="5334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7DE68CC-976B-47FA-AD82-BD5DA57504EA}"/>
              </a:ext>
            </a:extLst>
          </p:cNvPr>
          <p:cNvSpPr txBox="1"/>
          <p:nvPr/>
        </p:nvSpPr>
        <p:spPr>
          <a:xfrm>
            <a:off x="10418618" y="5575336"/>
            <a:ext cx="6248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PE" sz="1700" b="1">
                <a:solidFill>
                  <a:srgbClr val="FFFFFF"/>
                </a:solidFill>
                <a:latin typeface="Times New Roman"/>
                <a:cs typeface="Times New Roman"/>
              </a:rPr>
              <a:t>CUARTA · VALORES SOCIALES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37F852E-A717-457A-8003-11FAB0F85933}"/>
              </a:ext>
            </a:extLst>
          </p:cNvPr>
          <p:cNvSpPr/>
          <p:nvPr/>
        </p:nvSpPr>
        <p:spPr>
          <a:xfrm>
            <a:off x="10393218" y="6273836"/>
            <a:ext cx="38100" cy="1625600"/>
          </a:xfrm>
          <a:prstGeom prst="rect">
            <a:avLst/>
          </a:prstGeom>
          <a:solidFill>
            <a:srgbClr val="0878B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CA2EFBD-17D3-4642-9C95-D6B1EA6554FE}"/>
              </a:ext>
            </a:extLst>
          </p:cNvPr>
          <p:cNvSpPr txBox="1"/>
          <p:nvPr/>
        </p:nvSpPr>
        <p:spPr>
          <a:xfrm>
            <a:off x="10647218" y="6273836"/>
            <a:ext cx="5905500" cy="787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b="1">
                <a:solidFill>
                  <a:srgbClr val="173F72"/>
                </a:solidFill>
                <a:latin typeface="Times New Roman"/>
                <a:cs typeface="Times New Roman"/>
              </a:rPr>
              <a:t>El respeto es el valor más central y también el más frágil sin presencia docente.</a:t>
            </a:r>
            <a:endParaRPr lang="es-PE" b="1">
              <a:solidFill>
                <a:srgbClr val="173F72"/>
              </a:solidFill>
              <a:latin typeface="Times New Roman"/>
              <a:cs typeface="Times New Roman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C22F446-DAD4-4C10-A0A9-58C810D5F0AF}"/>
              </a:ext>
            </a:extLst>
          </p:cNvPr>
          <p:cNvSpPr txBox="1"/>
          <p:nvPr/>
        </p:nvSpPr>
        <p:spPr>
          <a:xfrm>
            <a:off x="10460182" y="7095171"/>
            <a:ext cx="5905500" cy="736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just"/>
            <a:r>
              <a:rPr lang="es-ES" dirty="0">
                <a:solidFill>
                  <a:srgbClr val="24364B"/>
                </a:solidFill>
                <a:latin typeface="Times New Roman"/>
                <a:cs typeface="Times New Roman"/>
              </a:rPr>
              <a:t>La exclusión durante el recreo genera el mayor impacto emocional. La falta de acompañamiento familiar amplía las desigualdades de convivencia.</a:t>
            </a:r>
            <a:endParaRPr lang="es-PE" dirty="0">
              <a:solidFill>
                <a:srgbClr val="24364B"/>
              </a:solidFill>
              <a:latin typeface="Times New Roman"/>
              <a:cs typeface="Times New Roman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2C245793-1C24-4985-8B29-492E7F5B3945}"/>
              </a:ext>
            </a:extLst>
          </p:cNvPr>
          <p:cNvSpPr txBox="1"/>
          <p:nvPr/>
        </p:nvSpPr>
        <p:spPr>
          <a:xfrm>
            <a:off x="1418936" y="1303833"/>
            <a:ext cx="15240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s-ES" sz="2600" b="1" dirty="0">
                <a:solidFill>
                  <a:srgbClr val="173F72"/>
                </a:solidFill>
                <a:latin typeface="Times New Roman"/>
                <a:cs typeface="Times New Roman"/>
              </a:rPr>
              <a:t>Los valores se consolidan cuando hogar, escuela y pares actúan de manera coherente</a:t>
            </a:r>
            <a:endParaRPr lang="es-PE" sz="2600" b="1" dirty="0">
              <a:solidFill>
                <a:srgbClr val="173F72"/>
              </a:solidFill>
              <a:latin typeface="Times New Roman"/>
              <a:cs typeface="Times New Roman"/>
            </a:endParaRPr>
          </a:p>
        </p:txBody>
      </p:sp>
      <p:pic>
        <p:nvPicPr>
          <p:cNvPr id="106" name="Flaticon convivencia hogar escuel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25600" y="2933700"/>
            <a:ext cx="787400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Flaticon responsabilidad honestida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9600" y="2933700"/>
            <a:ext cx="787400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Flaticon generosidad solidarida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8318" y="6426236"/>
            <a:ext cx="787400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Flaticon respeto dialogo soci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2318" y="6426236"/>
            <a:ext cx="787400" cy="78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6A7994D-918F-86C5-9838-7627BE80F26F}"/>
              </a:ext>
            </a:extLst>
          </p:cNvPr>
          <p:cNvSpPr/>
          <p:nvPr/>
        </p:nvSpPr>
        <p:spPr>
          <a:xfrm rot="10800000">
            <a:off x="-3048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8B6B98CC-1AC9-DC07-A58D-A3BE1EDECB76}"/>
              </a:ext>
            </a:extLst>
          </p:cNvPr>
          <p:cNvSpPr txBox="1"/>
          <p:nvPr/>
        </p:nvSpPr>
        <p:spPr>
          <a:xfrm>
            <a:off x="1942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AutoShape 12">
            <a:extLst>
              <a:ext uri="{FF2B5EF4-FFF2-40B4-BE49-F238E27FC236}">
                <a16:creationId xmlns:a16="http://schemas.microsoft.com/office/drawing/2014/main" id="{79D26B8A-4388-B412-860D-24B8BCD5CD85}"/>
              </a:ext>
            </a:extLst>
          </p:cNvPr>
          <p:cNvSpPr/>
          <p:nvPr/>
        </p:nvSpPr>
        <p:spPr>
          <a:xfrm flipH="1">
            <a:off x="13621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16784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782" y="0"/>
            <a:ext cx="18287543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Text 4"/>
          <p:cNvSpPr/>
          <p:nvPr/>
        </p:nvSpPr>
        <p:spPr>
          <a:xfrm>
            <a:off x="1314418" y="1314450"/>
            <a:ext cx="156587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625" b="1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Cinco acciones articulan escuela, hogar e investigación</a:t>
            </a:r>
            <a:endParaRPr lang="en-US" sz="2625" dirty="0"/>
          </a:p>
        </p:txBody>
      </p:sp>
      <p:sp>
        <p:nvSpPr>
          <p:cNvPr id="7" name="Shape 5"/>
          <p:cNvSpPr/>
          <p:nvPr/>
        </p:nvSpPr>
        <p:spPr>
          <a:xfrm>
            <a:off x="1285844" y="1971676"/>
            <a:ext cx="7572186" cy="2357438"/>
          </a:xfrm>
          <a:prstGeom prst="rect">
            <a:avLst/>
          </a:prstGeom>
          <a:solidFill>
            <a:srgbClr val="F4F8FB"/>
          </a:solidFill>
          <a:ln w="9525">
            <a:solidFill>
              <a:srgbClr val="B8D3E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Shape 7"/>
          <p:cNvSpPr/>
          <p:nvPr/>
        </p:nvSpPr>
        <p:spPr>
          <a:xfrm>
            <a:off x="1528725" y="2757488"/>
            <a:ext cx="971526" cy="971550"/>
          </a:xfrm>
          <a:prstGeom prst="roundRect">
            <a:avLst/>
          </a:prstGeom>
          <a:solidFill>
            <a:srgbClr val="E7F3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0" name="BasisPointsImag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00160" y="2828925"/>
            <a:ext cx="828654" cy="828675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2643122" y="2728913"/>
            <a:ext cx="42861" cy="1257300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9"/>
          <p:cNvSpPr/>
          <p:nvPr/>
        </p:nvSpPr>
        <p:spPr>
          <a:xfrm>
            <a:off x="2828854" y="2886076"/>
            <a:ext cx="568628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 dirty="0">
                <a:latin typeface="Times New Roman"/>
                <a:ea typeface="Times New Roman"/>
                <a:cs typeface="Times New Roman"/>
              </a:rPr>
              <a:t>Directivos y docentes: realizar círculos restaurativos mensuales para narrar conflictos, construir acuerdos y practicar valores en situaciones reales.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9429515" y="1971676"/>
            <a:ext cx="7572186" cy="2357438"/>
          </a:xfrm>
          <a:prstGeom prst="rect">
            <a:avLst/>
          </a:prstGeom>
          <a:solidFill>
            <a:srgbClr val="FFFFFF"/>
          </a:solidFill>
          <a:ln w="9525">
            <a:solidFill>
              <a:srgbClr val="B8D3E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Shape 13"/>
          <p:cNvSpPr/>
          <p:nvPr/>
        </p:nvSpPr>
        <p:spPr>
          <a:xfrm>
            <a:off x="9672396" y="2757488"/>
            <a:ext cx="971526" cy="971550"/>
          </a:xfrm>
          <a:prstGeom prst="roundRect">
            <a:avLst/>
          </a:prstGeom>
          <a:solidFill>
            <a:srgbClr val="E7F3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7" name="BasisPointsImage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43832" y="2828925"/>
            <a:ext cx="828654" cy="828675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10786793" y="2728913"/>
            <a:ext cx="42861" cy="1257300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9" name="Text 15"/>
          <p:cNvSpPr/>
          <p:nvPr/>
        </p:nvSpPr>
        <p:spPr>
          <a:xfrm>
            <a:off x="10972525" y="2886076"/>
            <a:ext cx="568628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>
                <a:latin typeface="Times New Roman"/>
                <a:ea typeface="Times New Roman"/>
                <a:cs typeface="Times New Roman"/>
              </a:rPr>
              <a:t>Integrar la formación en valores al PEI y observar sistemáticamente el recreo para prevenir exclusión y proteger el bienestar emocional.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1285844" y="4543426"/>
            <a:ext cx="7572186" cy="2357438"/>
          </a:xfrm>
          <a:prstGeom prst="rect">
            <a:avLst/>
          </a:prstGeom>
          <a:solidFill>
            <a:srgbClr val="FFFFFF"/>
          </a:solidFill>
          <a:ln w="9525">
            <a:solidFill>
              <a:srgbClr val="B8D3E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3" name="Shape 19"/>
          <p:cNvSpPr/>
          <p:nvPr/>
        </p:nvSpPr>
        <p:spPr>
          <a:xfrm>
            <a:off x="1528725" y="5329238"/>
            <a:ext cx="971526" cy="971550"/>
          </a:xfrm>
          <a:prstGeom prst="roundRect">
            <a:avLst/>
          </a:prstGeom>
          <a:solidFill>
            <a:srgbClr val="E7F3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4" name="BasisPointsImag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600160" y="5400675"/>
            <a:ext cx="828654" cy="828675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2643122" y="5300663"/>
            <a:ext cx="42861" cy="1257300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6" name="Text 21"/>
          <p:cNvSpPr/>
          <p:nvPr/>
        </p:nvSpPr>
        <p:spPr>
          <a:xfrm>
            <a:off x="2828854" y="5457826"/>
            <a:ext cx="568628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>
                <a:latin typeface="Times New Roman"/>
                <a:ea typeface="Times New Roman"/>
                <a:cs typeface="Times New Roman"/>
              </a:rPr>
              <a:t>Diseñar actividades colaborativas con roles definidos y rotativos; trabajar en tutoría frustración y negociación para fortalecer tolerancia y colaboración.</a:t>
            </a:r>
            <a:endParaRPr lang="en-US" sz="1800" dirty="0"/>
          </a:p>
        </p:txBody>
      </p:sp>
      <p:sp>
        <p:nvSpPr>
          <p:cNvPr id="28" name="Shape 23"/>
          <p:cNvSpPr/>
          <p:nvPr/>
        </p:nvSpPr>
        <p:spPr>
          <a:xfrm>
            <a:off x="9429515" y="4543426"/>
            <a:ext cx="7572186" cy="2357438"/>
          </a:xfrm>
          <a:prstGeom prst="rect">
            <a:avLst/>
          </a:prstGeom>
          <a:solidFill>
            <a:srgbClr val="F4F8FB"/>
          </a:solidFill>
          <a:ln w="9525">
            <a:solidFill>
              <a:srgbClr val="B8D3E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0" name="Shape 25"/>
          <p:cNvSpPr/>
          <p:nvPr/>
        </p:nvSpPr>
        <p:spPr>
          <a:xfrm>
            <a:off x="9672396" y="5329238"/>
            <a:ext cx="971526" cy="971550"/>
          </a:xfrm>
          <a:prstGeom prst="roundRect">
            <a:avLst/>
          </a:prstGeom>
          <a:solidFill>
            <a:srgbClr val="E7F3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31" name="BasisPointsImag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43832" y="5400675"/>
            <a:ext cx="828654" cy="828675"/>
          </a:xfrm>
          <a:prstGeom prst="rect">
            <a:avLst/>
          </a:prstGeom>
        </p:spPr>
      </p:pic>
      <p:sp>
        <p:nvSpPr>
          <p:cNvPr id="32" name="Shape 26"/>
          <p:cNvSpPr/>
          <p:nvPr/>
        </p:nvSpPr>
        <p:spPr>
          <a:xfrm>
            <a:off x="10786793" y="5300663"/>
            <a:ext cx="42861" cy="1257300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3" name="Text 27"/>
          <p:cNvSpPr/>
          <p:nvPr/>
        </p:nvSpPr>
        <p:spPr>
          <a:xfrm>
            <a:off x="10972525" y="5457826"/>
            <a:ext cx="568628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>
                <a:latin typeface="Times New Roman"/>
                <a:ea typeface="Times New Roman"/>
                <a:cs typeface="Times New Roman"/>
              </a:rPr>
              <a:t>Fortalecer las escuelas de familias para que padres y madres sean referentes de valores y sostengan el acompañamiento en el hogar.</a:t>
            </a:r>
            <a:endParaRPr lang="en-US" sz="1800" dirty="0"/>
          </a:p>
        </p:txBody>
      </p:sp>
      <p:sp>
        <p:nvSpPr>
          <p:cNvPr id="35" name="Shape 29"/>
          <p:cNvSpPr/>
          <p:nvPr/>
        </p:nvSpPr>
        <p:spPr>
          <a:xfrm>
            <a:off x="1285844" y="7115175"/>
            <a:ext cx="15715857" cy="2000250"/>
          </a:xfrm>
          <a:prstGeom prst="rect">
            <a:avLst/>
          </a:prstGeom>
          <a:solidFill>
            <a:srgbClr val="F4F8FB"/>
          </a:solidFill>
          <a:ln w="9525">
            <a:solidFill>
              <a:srgbClr val="B8D3E6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7" name="Shape 31"/>
          <p:cNvSpPr/>
          <p:nvPr/>
        </p:nvSpPr>
        <p:spPr>
          <a:xfrm>
            <a:off x="1528726" y="7815263"/>
            <a:ext cx="914378" cy="914400"/>
          </a:xfrm>
          <a:prstGeom prst="roundRect">
            <a:avLst/>
          </a:prstGeom>
          <a:solidFill>
            <a:srgbClr val="E7F3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38" name="BasisPointsImag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593017" y="7879556"/>
            <a:ext cx="785793" cy="785813"/>
          </a:xfrm>
          <a:prstGeom prst="rect">
            <a:avLst/>
          </a:prstGeom>
        </p:spPr>
      </p:pic>
      <p:sp>
        <p:nvSpPr>
          <p:cNvPr id="39" name="Shape 32"/>
          <p:cNvSpPr/>
          <p:nvPr/>
        </p:nvSpPr>
        <p:spPr>
          <a:xfrm>
            <a:off x="2643122" y="7786688"/>
            <a:ext cx="42861" cy="1028700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0" name="Text 33"/>
          <p:cNvSpPr/>
          <p:nvPr/>
        </p:nvSpPr>
        <p:spPr>
          <a:xfrm>
            <a:off x="2828854" y="7986713"/>
            <a:ext cx="13287044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>
                <a:latin typeface="Times New Roman"/>
                <a:ea typeface="Times New Roman"/>
                <a:cs typeface="Times New Roman"/>
              </a:rPr>
              <a:t>Ampliar la muestra a otros grados y comparar contextos urbanos y rurales de Apurímac mediante investigación‑acción sobre exclusión y liderazgo estudiantil.</a:t>
            </a:r>
            <a:endParaRPr lang="en-US" sz="1800" dirty="0"/>
          </a:p>
        </p:txBody>
      </p:sp>
      <p:sp>
        <p:nvSpPr>
          <p:cNvPr id="43" name="Shape 36"/>
          <p:cNvSpPr/>
          <p:nvPr/>
        </p:nvSpPr>
        <p:spPr>
          <a:xfrm>
            <a:off x="1" y="9686925"/>
            <a:ext cx="18287543" cy="600075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4" name="Text 37"/>
          <p:cNvSpPr/>
          <p:nvPr/>
        </p:nvSpPr>
        <p:spPr>
          <a:xfrm>
            <a:off x="257170" y="9829800"/>
            <a:ext cx="7857929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025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UNIVERSIDAD NACIONAL JOSÉ MARÍA ARGUEDAS</a:t>
            </a:r>
            <a:endParaRPr lang="en-US" sz="2025" dirty="0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87EB83F4-F0E4-473F-A3B7-E4E053BDB2E5}"/>
              </a:ext>
            </a:extLst>
          </p:cNvPr>
          <p:cNvSpPr/>
          <p:nvPr/>
        </p:nvSpPr>
        <p:spPr>
          <a:xfrm>
            <a:off x="1285875" y="1971675"/>
            <a:ext cx="7572248" cy="485775"/>
          </a:xfrm>
          <a:prstGeom prst="rect">
            <a:avLst/>
          </a:prstGeom>
          <a:solidFill>
            <a:srgbClr val="0878B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s-PE" dirty="0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A910C103-1054-4FE7-A5CB-2B36A358CDBB}"/>
              </a:ext>
            </a:extLst>
          </p:cNvPr>
          <p:cNvSpPr/>
          <p:nvPr/>
        </p:nvSpPr>
        <p:spPr>
          <a:xfrm>
            <a:off x="9429496" y="1971675"/>
            <a:ext cx="7572248" cy="485775"/>
          </a:xfrm>
          <a:prstGeom prst="rect">
            <a:avLst/>
          </a:prstGeom>
          <a:solidFill>
            <a:srgbClr val="0878B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2105F325-92D3-42A3-A7EA-660920883292}"/>
              </a:ext>
            </a:extLst>
          </p:cNvPr>
          <p:cNvSpPr/>
          <p:nvPr/>
        </p:nvSpPr>
        <p:spPr>
          <a:xfrm>
            <a:off x="1285875" y="4543425"/>
            <a:ext cx="7572248" cy="485775"/>
          </a:xfrm>
          <a:prstGeom prst="rect">
            <a:avLst/>
          </a:prstGeom>
          <a:solidFill>
            <a:srgbClr val="0878B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DEDF25EE-ED84-4924-9887-AFB19A3330E5}"/>
              </a:ext>
            </a:extLst>
          </p:cNvPr>
          <p:cNvSpPr/>
          <p:nvPr/>
        </p:nvSpPr>
        <p:spPr>
          <a:xfrm>
            <a:off x="9429496" y="4543425"/>
            <a:ext cx="7572248" cy="485775"/>
          </a:xfrm>
          <a:prstGeom prst="rect">
            <a:avLst/>
          </a:prstGeom>
          <a:solidFill>
            <a:srgbClr val="0878B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A9F2E8A9-C0E6-4DE2-A276-BD18A1CB03C7}"/>
              </a:ext>
            </a:extLst>
          </p:cNvPr>
          <p:cNvSpPr/>
          <p:nvPr/>
        </p:nvSpPr>
        <p:spPr>
          <a:xfrm>
            <a:off x="1285875" y="7115175"/>
            <a:ext cx="15715869" cy="485775"/>
          </a:xfrm>
          <a:prstGeom prst="rect">
            <a:avLst/>
          </a:prstGeom>
          <a:solidFill>
            <a:srgbClr val="0878B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685784" y="257175"/>
            <a:ext cx="51433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RECOMENDACIONES</a:t>
            </a:r>
            <a:endParaRPr lang="en-US" sz="2850" dirty="0"/>
          </a:p>
        </p:txBody>
      </p:sp>
      <p:sp>
        <p:nvSpPr>
          <p:cNvPr id="8" name="Text 6"/>
          <p:cNvSpPr/>
          <p:nvPr/>
        </p:nvSpPr>
        <p:spPr>
          <a:xfrm>
            <a:off x="1300130" y="1985963"/>
            <a:ext cx="7543611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PRIMERA · CONVIVENCIA ESCOLAR VIVENCIAL</a:t>
            </a:r>
            <a:endParaRPr lang="en-US" sz="1725" dirty="0"/>
          </a:p>
        </p:txBody>
      </p:sp>
      <p:sp>
        <p:nvSpPr>
          <p:cNvPr id="15" name="Text 12"/>
          <p:cNvSpPr/>
          <p:nvPr/>
        </p:nvSpPr>
        <p:spPr>
          <a:xfrm>
            <a:off x="9443802" y="1985963"/>
            <a:ext cx="7543611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SEGUNDA · CUIDADO DEL RECREO</a:t>
            </a:r>
            <a:endParaRPr lang="en-US" sz="1725" dirty="0"/>
          </a:p>
        </p:txBody>
      </p:sp>
      <p:sp>
        <p:nvSpPr>
          <p:cNvPr id="22" name="Text 18"/>
          <p:cNvSpPr/>
          <p:nvPr/>
        </p:nvSpPr>
        <p:spPr>
          <a:xfrm>
            <a:off x="1300130" y="4557713"/>
            <a:ext cx="7543611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TERCERA · COLABORACIÓN Y AUTORREGULACIÓN</a:t>
            </a:r>
            <a:endParaRPr lang="en-US" sz="1725" dirty="0"/>
          </a:p>
        </p:txBody>
      </p:sp>
      <p:sp>
        <p:nvSpPr>
          <p:cNvPr id="29" name="Text 24"/>
          <p:cNvSpPr/>
          <p:nvPr/>
        </p:nvSpPr>
        <p:spPr>
          <a:xfrm>
            <a:off x="9443802" y="4557713"/>
            <a:ext cx="7543611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CUARTA · FAMILIAS COMO REFERENTES</a:t>
            </a:r>
            <a:endParaRPr lang="en-US" sz="1725" dirty="0"/>
          </a:p>
        </p:txBody>
      </p:sp>
      <p:sp>
        <p:nvSpPr>
          <p:cNvPr id="36" name="Text 30"/>
          <p:cNvSpPr/>
          <p:nvPr/>
        </p:nvSpPr>
        <p:spPr>
          <a:xfrm>
            <a:off x="1300130" y="7129463"/>
            <a:ext cx="15687284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25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QUINTA · INVESTIGACIÓN-ACCIÓN Y COMPARACIÓN TERRITORIAL</a:t>
            </a:r>
            <a:endParaRPr lang="en-US" sz="1725" dirty="0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9A1388C7-8D88-F63C-5436-3EEFA0A706D3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55" name="TextBox 11">
            <a:extLst>
              <a:ext uri="{FF2B5EF4-FFF2-40B4-BE49-F238E27FC236}">
                <a16:creationId xmlns:a16="http://schemas.microsoft.com/office/drawing/2014/main" id="{AA2B9C48-3E46-B224-33B1-254C78B1B686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MX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RECOMENDACIONES</a:t>
            </a:r>
            <a:endParaRPr lang="es-PE" sz="3000" b="1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AutoShape 12">
            <a:extLst>
              <a:ext uri="{FF2B5EF4-FFF2-40B4-BE49-F238E27FC236}">
                <a16:creationId xmlns:a16="http://schemas.microsoft.com/office/drawing/2014/main" id="{B55949F5-06D5-D1F8-DF51-7545388F020B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586510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1ADE6-8BF7-367F-B708-0DE2D63D9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8C1F51D0-1B32-E244-898C-D4A3023414E5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24F7E2AE-FB78-8F7F-47E5-3D57820DEF1B}"/>
              </a:ext>
            </a:extLst>
          </p:cNvPr>
          <p:cNvSpPr/>
          <p:nvPr/>
        </p:nvSpPr>
        <p:spPr>
          <a:xfrm rot="10800000">
            <a:off x="-16412" y="-71753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D93BC43-0B8A-DD7A-0224-E90687C30CD1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04B6EDCB-6720-E00A-0841-FF1212044415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325BD5D0-9CFB-FE5C-657D-F0516761F58E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REFERENCIAS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9D97987C-45DD-E82F-7CFE-2960440C8020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777A95B5-182B-5DF4-53F5-81E0BDA50C26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E74997-CCC8-6AC2-496F-BEC7F54AD14A}"/>
              </a:ext>
            </a:extLst>
          </p:cNvPr>
          <p:cNvSpPr txBox="1"/>
          <p:nvPr/>
        </p:nvSpPr>
        <p:spPr>
          <a:xfrm>
            <a:off x="429856" y="1100746"/>
            <a:ext cx="17428288" cy="7458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Aguirre, S. A., Rojas-Gutiérrez, W. J., &amp; Bustamante, M. Y. (2023). Formación axiológica en los estudiantes de nivel primaria en el Perú. En Y. Chirinos, A. Ramírez, R. Godínez, N. Barbera, &amp; D. Rojas (Eds.), </a:t>
            </a:r>
            <a:r>
              <a:rPr lang="es-PE" sz="1700" i="1" dirty="0"/>
              <a:t>Tendencias en la investigación universitaria: Una visión desde Latinoamérica</a:t>
            </a:r>
            <a:r>
              <a:rPr lang="es-PE" sz="1700" dirty="0"/>
              <a:t> (Vol. XXI, pp. 36–43). Fondo Editorial Universitario Servando Garcés. https://doi.org/10.47212/tendencias2023vol.xxi.3</a:t>
            </a:r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 err="1"/>
              <a:t>Akbarjono</a:t>
            </a:r>
            <a:r>
              <a:rPr lang="es-PE" sz="1700" dirty="0"/>
              <a:t>, A., Satria, I., </a:t>
            </a:r>
            <a:r>
              <a:rPr lang="es-PE" sz="1700" dirty="0" err="1"/>
              <a:t>Syakhrani</a:t>
            </a:r>
            <a:r>
              <a:rPr lang="es-PE" sz="1700" dirty="0"/>
              <a:t>, A., &amp; Johari, F. (2024). </a:t>
            </a:r>
            <a:r>
              <a:rPr lang="es-PE" sz="1700" dirty="0" err="1"/>
              <a:t>Islamic</a:t>
            </a:r>
            <a:r>
              <a:rPr lang="es-PE" sz="1700" dirty="0"/>
              <a:t> </a:t>
            </a:r>
            <a:r>
              <a:rPr lang="es-PE" sz="1700" dirty="0" err="1"/>
              <a:t>charactered</a:t>
            </a:r>
            <a:r>
              <a:rPr lang="es-PE" sz="1700" dirty="0"/>
              <a:t> </a:t>
            </a:r>
            <a:r>
              <a:rPr lang="es-PE" sz="1700" dirty="0" err="1"/>
              <a:t>education</a:t>
            </a:r>
            <a:r>
              <a:rPr lang="es-PE" sz="1700" dirty="0"/>
              <a:t> </a:t>
            </a:r>
            <a:r>
              <a:rPr lang="es-PE" sz="1700" dirty="0" err="1"/>
              <a:t>faced</a:t>
            </a:r>
            <a:r>
              <a:rPr lang="es-PE" sz="1700" dirty="0"/>
              <a:t> with social </a:t>
            </a:r>
            <a:r>
              <a:rPr lang="es-PE" sz="1700" dirty="0" err="1"/>
              <a:t>behavior</a:t>
            </a:r>
            <a:r>
              <a:rPr lang="es-PE" sz="1700" dirty="0"/>
              <a:t> in general </a:t>
            </a:r>
            <a:r>
              <a:rPr lang="es-PE" sz="1700" dirty="0" err="1"/>
              <a:t>schools</a:t>
            </a:r>
            <a:r>
              <a:rPr lang="es-PE" sz="1700" dirty="0"/>
              <a:t>. </a:t>
            </a:r>
            <a:r>
              <a:rPr lang="es-PE" sz="1700" i="1" dirty="0"/>
              <a:t>International </a:t>
            </a:r>
            <a:r>
              <a:rPr lang="es-PE" sz="1700" i="1" dirty="0" err="1"/>
              <a:t>Journal</a:t>
            </a:r>
            <a:r>
              <a:rPr lang="es-PE" sz="1700" i="1" dirty="0"/>
              <a:t> of </a:t>
            </a:r>
            <a:r>
              <a:rPr lang="es-PE" sz="1700" i="1" dirty="0" err="1"/>
              <a:t>Teaching</a:t>
            </a:r>
            <a:r>
              <a:rPr lang="es-PE" sz="1700" i="1" dirty="0"/>
              <a:t> and Learning</a:t>
            </a:r>
            <a:r>
              <a:rPr lang="es-PE" sz="1700" dirty="0"/>
              <a:t>, 2(5), 1291–1303. </a:t>
            </a:r>
            <a:r>
              <a:rPr lang="es-PE" sz="1700" dirty="0">
                <a:hlinkClick r:id="rId2"/>
              </a:rPr>
              <a:t>https://injotel.org/index.php/12/article/view/158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Álvaro, J., Sánchez, E., Da Costa Silva, K., Torres, A., Garrido, A., &amp; Rodríguez, M. (2025). </a:t>
            </a:r>
            <a:r>
              <a:rPr lang="es-PE" sz="1700" dirty="0" err="1"/>
              <a:t>Validation</a:t>
            </a:r>
            <a:r>
              <a:rPr lang="es-PE" sz="1700" dirty="0"/>
              <a:t> of </a:t>
            </a:r>
            <a:r>
              <a:rPr lang="es-PE" sz="1700" dirty="0" err="1"/>
              <a:t>Schwartz's</a:t>
            </a:r>
            <a:r>
              <a:rPr lang="es-PE" sz="1700" dirty="0"/>
              <a:t> Human </a:t>
            </a:r>
            <a:r>
              <a:rPr lang="es-PE" sz="1700" dirty="0" err="1"/>
              <a:t>Values</a:t>
            </a:r>
            <a:r>
              <a:rPr lang="es-PE" sz="1700" dirty="0"/>
              <a:t> Scale in Spanish </a:t>
            </a:r>
            <a:r>
              <a:rPr lang="es-PE" sz="1700" dirty="0" err="1"/>
              <a:t>children</a:t>
            </a:r>
            <a:r>
              <a:rPr lang="es-PE" sz="1700" dirty="0"/>
              <a:t>. </a:t>
            </a:r>
            <a:r>
              <a:rPr lang="es-PE" sz="1700" i="1" dirty="0"/>
              <a:t>Psicología Educativa</a:t>
            </a:r>
            <a:r>
              <a:rPr lang="es-PE" sz="1700" dirty="0"/>
              <a:t>, 31(1), 19–27. </a:t>
            </a:r>
            <a:r>
              <a:rPr lang="es-PE" sz="1700" dirty="0">
                <a:hlinkClick r:id="rId3"/>
              </a:rPr>
              <a:t>https://doi.org/10.5093/psed2025a3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Anabalón, Y., Toro, M., Martín, N., Cornejo, C., &amp; Román, E. (2024). School </a:t>
            </a:r>
            <a:r>
              <a:rPr lang="es-PE" sz="1700" dirty="0" err="1"/>
              <a:t>coexistence</a:t>
            </a:r>
            <a:r>
              <a:rPr lang="es-PE" sz="1700" dirty="0"/>
              <a:t>: </a:t>
            </a:r>
            <a:r>
              <a:rPr lang="es-PE" sz="1700" dirty="0" err="1"/>
              <a:t>Perceptions</a:t>
            </a:r>
            <a:r>
              <a:rPr lang="es-PE" sz="1700" dirty="0"/>
              <a:t> of </a:t>
            </a:r>
            <a:r>
              <a:rPr lang="es-PE" sz="1700" dirty="0" err="1"/>
              <a:t>education</a:t>
            </a:r>
            <a:r>
              <a:rPr lang="es-PE" sz="1700" dirty="0"/>
              <a:t> </a:t>
            </a:r>
            <a:r>
              <a:rPr lang="es-PE" sz="1700" dirty="0" err="1"/>
              <a:t>professionals</a:t>
            </a:r>
            <a:r>
              <a:rPr lang="es-PE" sz="1700" dirty="0"/>
              <a:t> </a:t>
            </a:r>
            <a:r>
              <a:rPr lang="es-PE" sz="1700" dirty="0" err="1"/>
              <a:t>belonging</a:t>
            </a:r>
            <a:r>
              <a:rPr lang="es-PE" sz="1700" dirty="0"/>
              <a:t> to </a:t>
            </a:r>
            <a:r>
              <a:rPr lang="es-PE" sz="1700" dirty="0" err="1"/>
              <a:t>the</a:t>
            </a:r>
            <a:r>
              <a:rPr lang="es-PE" sz="1700" dirty="0"/>
              <a:t> Ñuble </a:t>
            </a:r>
            <a:r>
              <a:rPr lang="es-PE" sz="1700" dirty="0" err="1"/>
              <a:t>region</a:t>
            </a:r>
            <a:r>
              <a:rPr lang="es-PE" sz="1700" dirty="0"/>
              <a:t>. </a:t>
            </a:r>
            <a:r>
              <a:rPr lang="es-PE" sz="1700" i="1" dirty="0" err="1"/>
              <a:t>Environment</a:t>
            </a:r>
            <a:r>
              <a:rPr lang="es-PE" sz="1700" i="1" dirty="0"/>
              <a:t> and Social </a:t>
            </a:r>
            <a:r>
              <a:rPr lang="es-PE" sz="1700" i="1" dirty="0" err="1"/>
              <a:t>Psychology</a:t>
            </a:r>
            <a:r>
              <a:rPr lang="es-PE" sz="1700" dirty="0"/>
              <a:t>, 9(4), 1–12. </a:t>
            </a:r>
            <a:r>
              <a:rPr lang="es-PE" sz="1700" dirty="0">
                <a:hlinkClick r:id="rId4"/>
              </a:rPr>
              <a:t>https://doi.org/10.54517/esp.v9i4.2168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Arellano, R., </a:t>
            </a:r>
            <a:r>
              <a:rPr lang="es-PE" sz="1700" dirty="0" err="1"/>
              <a:t>Philominraj</a:t>
            </a:r>
            <a:r>
              <a:rPr lang="es-PE" sz="1700" dirty="0"/>
              <a:t>, A., Ranjan, R., &amp; Cerón, C. (2024). </a:t>
            </a:r>
            <a:r>
              <a:rPr lang="es-PE" sz="1700" dirty="0" err="1"/>
              <a:t>Values</a:t>
            </a:r>
            <a:r>
              <a:rPr lang="es-PE" sz="1700" dirty="0"/>
              <a:t> in </a:t>
            </a:r>
            <a:r>
              <a:rPr lang="es-PE" sz="1700" dirty="0" err="1"/>
              <a:t>educational</a:t>
            </a:r>
            <a:r>
              <a:rPr lang="es-PE" sz="1700" dirty="0"/>
              <a:t> </a:t>
            </a:r>
            <a:r>
              <a:rPr lang="es-PE" sz="1700" dirty="0" err="1"/>
              <a:t>projects</a:t>
            </a:r>
            <a:r>
              <a:rPr lang="es-PE" sz="1700" dirty="0"/>
              <a:t>: A </a:t>
            </a:r>
            <a:r>
              <a:rPr lang="es-PE" sz="1700" dirty="0" err="1"/>
              <a:t>path</a:t>
            </a:r>
            <a:r>
              <a:rPr lang="es-PE" sz="1700" dirty="0"/>
              <a:t> to </a:t>
            </a:r>
            <a:r>
              <a:rPr lang="es-PE" sz="1700" dirty="0" err="1"/>
              <a:t>responsible</a:t>
            </a:r>
            <a:r>
              <a:rPr lang="es-PE" sz="1700" dirty="0"/>
              <a:t> </a:t>
            </a:r>
            <a:r>
              <a:rPr lang="es-PE" sz="1700" dirty="0" err="1"/>
              <a:t>citizens</a:t>
            </a:r>
            <a:r>
              <a:rPr lang="es-PE" sz="1700" dirty="0"/>
              <a:t>. </a:t>
            </a:r>
            <a:r>
              <a:rPr lang="es-PE" sz="1700" i="1" dirty="0"/>
              <a:t>International </a:t>
            </a:r>
            <a:r>
              <a:rPr lang="es-PE" sz="1700" i="1" dirty="0" err="1"/>
              <a:t>Journal</a:t>
            </a:r>
            <a:r>
              <a:rPr lang="es-PE" sz="1700" i="1" dirty="0"/>
              <a:t> of </a:t>
            </a:r>
            <a:r>
              <a:rPr lang="es-PE" sz="1700" i="1" dirty="0" err="1"/>
              <a:t>Religion</a:t>
            </a:r>
            <a:r>
              <a:rPr lang="es-PE" sz="1700" dirty="0"/>
              <a:t>, 5(5), 508–522. </a:t>
            </a:r>
            <a:r>
              <a:rPr lang="es-PE" sz="1700" dirty="0">
                <a:hlinkClick r:id="rId5"/>
              </a:rPr>
              <a:t>https://doi.org/10.61707/nka5xp60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Arias, J., &amp; Covinos, M. (2021). </a:t>
            </a:r>
            <a:r>
              <a:rPr lang="es-PE" sz="1700" i="1" dirty="0"/>
              <a:t>Diseño y metodología de la investigación</a:t>
            </a:r>
            <a:r>
              <a:rPr lang="es-PE" sz="1700" dirty="0"/>
              <a:t>. Enfoques </a:t>
            </a:r>
            <a:r>
              <a:rPr lang="es-PE" sz="1700" dirty="0" err="1"/>
              <a:t>Consulting</a:t>
            </a:r>
            <a:r>
              <a:rPr lang="es-PE" sz="1700" dirty="0"/>
              <a:t> EIRL. </a:t>
            </a:r>
            <a:r>
              <a:rPr lang="es-PE" sz="1700" dirty="0">
                <a:hlinkClick r:id="rId6"/>
              </a:rPr>
              <a:t>https://gc.scalahed.com/recursos/files/r161r/w26022w/Arias_S2.pdf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Arias, O. (2023). Gestión de la convivencia escolar desde la percepción de directivos y actores responsables de instituciones educativas en Valledupar, Colombia. </a:t>
            </a:r>
            <a:r>
              <a:rPr lang="es-PE" sz="1700" i="1" dirty="0"/>
              <a:t>Ciencia Latina Revista Científica Multidisciplinar</a:t>
            </a:r>
            <a:r>
              <a:rPr lang="es-PE" sz="1700" dirty="0"/>
              <a:t>, 7(4), 2359–2377. </a:t>
            </a:r>
            <a:r>
              <a:rPr lang="es-PE" sz="1700" dirty="0">
                <a:hlinkClick r:id="rId7"/>
              </a:rPr>
              <a:t>https://doi.org/10.37811/cl_rcm.v7i4.7055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Birhan, W., Shiferaw, G., Amsalu, A., Tamiru, M., &amp; Tiruye, H. (2021). Exploring the context of teaching character education to children in preprimary and primary schools. </a:t>
            </a:r>
            <a:r>
              <a:rPr lang="es-PE" sz="1700" i="1" dirty="0"/>
              <a:t>Social Sciences &amp; Humanities Open</a:t>
            </a:r>
            <a:r>
              <a:rPr lang="es-PE" sz="1700" dirty="0"/>
              <a:t>, 4(1), 1–6. https://doi.org/10.1016/j.ssaho.2021.100171</a:t>
            </a:r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Borda </a:t>
            </a:r>
            <a:r>
              <a:rPr lang="es-PE" sz="1700" dirty="0" err="1"/>
              <a:t>Huyhua</a:t>
            </a:r>
            <a:r>
              <a:rPr lang="es-PE" sz="1700" dirty="0"/>
              <a:t>, E. P. (2022). </a:t>
            </a:r>
            <a:r>
              <a:rPr lang="es-PE" sz="1700" i="1" dirty="0"/>
              <a:t>Las concepciones de la educación intercultural bilingüe por los docentes en una institución educativa primaria en Apurímac: dilemas y posibilidades</a:t>
            </a:r>
            <a:r>
              <a:rPr lang="es-PE" sz="1700" dirty="0"/>
              <a:t> [Tesis de pregrado, Universidad Antonio Ruiz de Montoya]. Repositorio Institucional UARM. </a:t>
            </a:r>
            <a:r>
              <a:rPr lang="es-PE" sz="1700" dirty="0">
                <a:hlinkClick r:id="rId8"/>
              </a:rPr>
              <a:t>https://hdl.handle.net/20.500.12833/2461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Busara, E. (2023). The role of </a:t>
            </a:r>
            <a:r>
              <a:rPr lang="es-PE" sz="1700" dirty="0" err="1"/>
              <a:t>education</a:t>
            </a:r>
            <a:r>
              <a:rPr lang="es-PE" sz="1700" dirty="0"/>
              <a:t> in </a:t>
            </a:r>
            <a:r>
              <a:rPr lang="es-PE" sz="1700" dirty="0" err="1"/>
              <a:t>shaping</a:t>
            </a:r>
            <a:r>
              <a:rPr lang="es-PE" sz="1700" dirty="0"/>
              <a:t> </a:t>
            </a:r>
            <a:r>
              <a:rPr lang="es-PE" sz="1700" dirty="0" err="1"/>
              <a:t>civic</a:t>
            </a:r>
            <a:r>
              <a:rPr lang="es-PE" sz="1700" dirty="0"/>
              <a:t> </a:t>
            </a:r>
            <a:r>
              <a:rPr lang="es-PE" sz="1700" dirty="0" err="1"/>
              <a:t>values</a:t>
            </a:r>
            <a:r>
              <a:rPr lang="es-PE" sz="1700" dirty="0"/>
              <a:t>. </a:t>
            </a:r>
            <a:r>
              <a:rPr lang="es-PE" sz="1700" i="1" dirty="0"/>
              <a:t>International </a:t>
            </a:r>
            <a:r>
              <a:rPr lang="es-PE" sz="1700" i="1" dirty="0" err="1"/>
              <a:t>Journal</a:t>
            </a:r>
            <a:r>
              <a:rPr lang="es-PE" sz="1700" i="1" dirty="0"/>
              <a:t> of </a:t>
            </a:r>
            <a:r>
              <a:rPr lang="es-PE" sz="1700" i="1" dirty="0" err="1"/>
              <a:t>History</a:t>
            </a:r>
            <a:r>
              <a:rPr lang="es-PE" sz="1700" i="1" dirty="0"/>
              <a:t> and </a:t>
            </a:r>
            <a:r>
              <a:rPr lang="es-PE" sz="1700" i="1" dirty="0" err="1"/>
              <a:t>Civics</a:t>
            </a:r>
            <a:r>
              <a:rPr lang="es-PE" sz="1700" dirty="0"/>
              <a:t>, 1(1), 21–31. </a:t>
            </a:r>
            <a:r>
              <a:rPr lang="es-PE" sz="1700" dirty="0">
                <a:hlinkClick r:id="rId9"/>
              </a:rPr>
              <a:t>https://forthworthjournals.org/journals/index.php/IJHC/article/view/43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Cardona Camarillo, A. del R. (2022). </a:t>
            </a:r>
            <a:r>
              <a:rPr lang="es-PE" sz="1700" i="1" dirty="0"/>
              <a:t>El fomento de los valores morales en el contexto multigrado</a:t>
            </a:r>
            <a:r>
              <a:rPr lang="es-PE" sz="1700" dirty="0"/>
              <a:t> [Tesis de licenciatura, Centro Regional de Educación Normal "Profra. Amina Madera Lauterio"]. https://crenamina.edu.mx/archivos%20pagina%20wordpress/estado%20del%20arte%20institucional/generacion%202018-2022/tesis/85%20CARDONA%20CAMARILLO%20ANETH%20DEL%20ROCIO.pdf</a:t>
            </a:r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Cedeño-Zambrano, F., &amp; Bernal-Álava, Á. (2024). Práctica de valores y el desarrollo formativo de los estudiantes de cuarto grado de educación básica. </a:t>
            </a:r>
            <a:r>
              <a:rPr lang="es-PE" sz="1700" i="1" dirty="0"/>
              <a:t>Revista Científica Arbitrada de Investigación en Comunicación, Marketing y Empresa REICOMUNICAR</a:t>
            </a:r>
            <a:r>
              <a:rPr lang="es-PE" sz="1700" dirty="0"/>
              <a:t>, 7(13), 191–216. </a:t>
            </a:r>
            <a:r>
              <a:rPr lang="es-PE" sz="1700" dirty="0">
                <a:hlinkClick r:id="rId10"/>
              </a:rPr>
              <a:t>https://www.reicomunicar.org/index.php/reicomunicar/article/view/261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Charca, V., Huancas Solano, E. J., &amp; </a:t>
            </a:r>
            <a:r>
              <a:rPr lang="es-PE" sz="1700" dirty="0" err="1"/>
              <a:t>Siccos</a:t>
            </a:r>
            <a:r>
              <a:rPr lang="es-PE" sz="1700" dirty="0"/>
              <a:t> Yucra, J. (2024). </a:t>
            </a:r>
            <a:r>
              <a:rPr lang="es-PE" sz="1700" i="1" dirty="0"/>
              <a:t>La práctica de valores comunitarios en una institución educativa primaria EIB urbana de Sicuani</a:t>
            </a:r>
            <a:r>
              <a:rPr lang="es-PE" sz="1700" dirty="0"/>
              <a:t> [Tesis de grado, Universidad Peruana Cayetano Heredia]. Repositorio Institucional de la Universidad Peruana Cayetano Heredia. </a:t>
            </a:r>
            <a:r>
              <a:rPr lang="es-PE" sz="1700" dirty="0">
                <a:hlinkClick r:id="rId11"/>
              </a:rPr>
              <a:t>https://hdl.handle.net/20.500.12866/16751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Consejo Nacional de Educación. (2025, 17 de junio). </a:t>
            </a:r>
            <a:r>
              <a:rPr lang="es-PE" sz="1700" i="1" dirty="0"/>
              <a:t>Diálogos nacionales del CNE: Bienestar socioemocional y convivencia sin violencia</a:t>
            </a:r>
            <a:r>
              <a:rPr lang="es-PE" sz="1700" dirty="0"/>
              <a:t>. Gobierno del Perú. </a:t>
            </a:r>
            <a:r>
              <a:rPr lang="es-PE" sz="1700" dirty="0">
                <a:hlinkClick r:id="rId12"/>
              </a:rPr>
              <a:t>https://www.gob.pe/institucion/cne/noticias/1190385-dialogos-nacionales-del-cne-bienestar-socioemocional-y-convivencia-sin-violencia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Correal, M., &amp; Vega, R. (2024). Habilidades emocionales y convivencia escolar. Un análisis en estudiantes de tercero a quinto de primaria. </a:t>
            </a:r>
            <a:r>
              <a:rPr lang="es-PE" sz="1700" i="1" dirty="0"/>
              <a:t>Ciencia Latina Revista Científica Multidisciplinar</a:t>
            </a:r>
            <a:r>
              <a:rPr lang="es-PE" sz="1700" dirty="0"/>
              <a:t>, 8(2), 1444–1467. </a:t>
            </a:r>
            <a:r>
              <a:rPr lang="es-PE" sz="1700" dirty="0">
                <a:hlinkClick r:id="rId13"/>
              </a:rPr>
              <a:t>https://doi.org/10.37811/cl_rcm.v8i2.10580</a:t>
            </a:r>
            <a:endParaRPr lang="es-PE" sz="1700" dirty="0"/>
          </a:p>
          <a:p>
            <a:pPr marL="457200" indent="-457200" rtl="0">
              <a:lnSpc>
                <a:spcPct val="88000"/>
              </a:lnSpc>
              <a:buNone/>
            </a:pPr>
            <a:r>
              <a:rPr lang="es-PE" sz="1700" dirty="0"/>
              <a:t>Delgado, R. (2024). </a:t>
            </a:r>
            <a:r>
              <a:rPr lang="es-PE" sz="1700" i="1" dirty="0"/>
              <a:t>Práctica de valores en convivencia escolar en estudiantes de educación primaria de una institución pública de Lima Metropolitana, 2024</a:t>
            </a:r>
            <a:r>
              <a:rPr lang="es-PE" sz="1700" dirty="0"/>
              <a:t> [Tesis de maestría, Universidad César Vallejo]. Repositorio Institucional de la UCV. </a:t>
            </a:r>
            <a:r>
              <a:rPr lang="es-PE" sz="1700" dirty="0">
                <a:hlinkClick r:id="rId14"/>
              </a:rPr>
              <a:t>https://hdl.handle.net/20.500.12692/157041</a:t>
            </a:r>
            <a:endParaRPr lang="es-PE" sz="1700" dirty="0"/>
          </a:p>
        </p:txBody>
      </p:sp>
    </p:spTree>
    <p:extLst>
      <p:ext uri="{BB962C8B-B14F-4D97-AF65-F5344CB8AC3E}">
        <p14:creationId xmlns:p14="http://schemas.microsoft.com/office/powerpoint/2010/main" val="1781403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A85D0-1AF7-DF1E-3F68-4DEF96910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2C17C4CC-9CBE-FF3F-9A4E-65006024BAF1}"/>
              </a:ext>
            </a:extLst>
          </p:cNvPr>
          <p:cNvSpPr/>
          <p:nvPr/>
        </p:nvSpPr>
        <p:spPr>
          <a:xfrm>
            <a:off x="0" y="9673853"/>
            <a:ext cx="9144000" cy="613148"/>
          </a:xfrm>
          <a:custGeom>
            <a:avLst/>
            <a:gdLst>
              <a:gd name="connsiteX0" fmla="*/ 2134089 w 2134089"/>
              <a:gd name="connsiteY0" fmla="*/ 306766 h 613533"/>
              <a:gd name="connsiteX1" fmla="*/ 1930889 w 2134089"/>
              <a:gd name="connsiteY1" fmla="*/ 613533 h 613533"/>
              <a:gd name="connsiteX2" fmla="*/ 0 w 2134089"/>
              <a:gd name="connsiteY2" fmla="*/ 613533 h 613533"/>
              <a:gd name="connsiteX3" fmla="*/ 86 w 2134089"/>
              <a:gd name="connsiteY3" fmla="*/ 320786 h 613533"/>
              <a:gd name="connsiteX4" fmla="*/ 0 w 2134089"/>
              <a:gd name="connsiteY4" fmla="*/ 0 h 613533"/>
              <a:gd name="connsiteX5" fmla="*/ 1930889 w 2134089"/>
              <a:gd name="connsiteY5" fmla="*/ 0 h 613533"/>
              <a:gd name="connsiteX6" fmla="*/ 2134089 w 2134089"/>
              <a:gd name="connsiteY6" fmla="*/ 306766 h 61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4089" h="613533">
                <a:moveTo>
                  <a:pt x="2134089" y="306766"/>
                </a:moveTo>
                <a:lnTo>
                  <a:pt x="1930889" y="613533"/>
                </a:lnTo>
                <a:lnTo>
                  <a:pt x="0" y="613533"/>
                </a:lnTo>
                <a:cubicBezTo>
                  <a:pt x="29" y="515951"/>
                  <a:pt x="57" y="418368"/>
                  <a:pt x="86" y="320786"/>
                </a:cubicBezTo>
                <a:cubicBezTo>
                  <a:pt x="57" y="213857"/>
                  <a:pt x="29" y="106929"/>
                  <a:pt x="0" y="0"/>
                </a:cubicBezTo>
                <a:lnTo>
                  <a:pt x="1930889" y="0"/>
                </a:lnTo>
                <a:lnTo>
                  <a:pt x="2134089" y="306766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529BB4B4-5986-5A7D-D814-EC4FFE0A4A47}"/>
              </a:ext>
            </a:extLst>
          </p:cNvPr>
          <p:cNvSpPr/>
          <p:nvPr/>
        </p:nvSpPr>
        <p:spPr>
          <a:xfrm rot="10800000">
            <a:off x="0" y="0"/>
            <a:ext cx="7170393" cy="1151961"/>
          </a:xfrm>
          <a:custGeom>
            <a:avLst/>
            <a:gdLst>
              <a:gd name="connsiteX0" fmla="*/ 7170393 w 7170393"/>
              <a:gd name="connsiteY0" fmla="*/ 1151961 h 1151961"/>
              <a:gd name="connsiteX1" fmla="*/ 372794 w 7170393"/>
              <a:gd name="connsiteY1" fmla="*/ 1151961 h 1151961"/>
              <a:gd name="connsiteX2" fmla="*/ 358687 w 7170393"/>
              <a:gd name="connsiteY2" fmla="*/ 1144213 h 1151961"/>
              <a:gd name="connsiteX3" fmla="*/ 2256 w 7170393"/>
              <a:gd name="connsiteY3" fmla="*/ 583728 h 1151961"/>
              <a:gd name="connsiteX4" fmla="*/ 2256 w 7170393"/>
              <a:gd name="connsiteY4" fmla="*/ 568233 h 1151961"/>
              <a:gd name="connsiteX5" fmla="*/ 358687 w 7170393"/>
              <a:gd name="connsiteY5" fmla="*/ 7747 h 1151961"/>
              <a:gd name="connsiteX6" fmla="*/ 372794 w 7170393"/>
              <a:gd name="connsiteY6" fmla="*/ 0 h 1151961"/>
              <a:gd name="connsiteX7" fmla="*/ 7170393 w 7170393"/>
              <a:gd name="connsiteY7" fmla="*/ 0 h 115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70393" h="1151961">
                <a:moveTo>
                  <a:pt x="7170393" y="1151961"/>
                </a:moveTo>
                <a:lnTo>
                  <a:pt x="372794" y="1151961"/>
                </a:lnTo>
                <a:cubicBezTo>
                  <a:pt x="367077" y="1151961"/>
                  <a:pt x="361755" y="1149039"/>
                  <a:pt x="358687" y="1144213"/>
                </a:cubicBezTo>
                <a:lnTo>
                  <a:pt x="2256" y="583728"/>
                </a:lnTo>
                <a:cubicBezTo>
                  <a:pt x="-751" y="579000"/>
                  <a:pt x="-751" y="572961"/>
                  <a:pt x="2256" y="568233"/>
                </a:cubicBezTo>
                <a:lnTo>
                  <a:pt x="358687" y="7747"/>
                </a:lnTo>
                <a:cubicBezTo>
                  <a:pt x="361755" y="2922"/>
                  <a:pt x="367077" y="0"/>
                  <a:pt x="372794" y="0"/>
                </a:cubicBezTo>
                <a:lnTo>
                  <a:pt x="7170393" y="0"/>
                </a:lnTo>
                <a:close/>
              </a:path>
            </a:pathLst>
          </a:custGeom>
          <a:solidFill>
            <a:srgbClr val="0070C0"/>
          </a:solidFill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s-PE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B10F54CA-A170-D537-9E45-04ADE974673D}"/>
              </a:ext>
            </a:extLst>
          </p:cNvPr>
          <p:cNvSpPr txBox="1"/>
          <p:nvPr/>
        </p:nvSpPr>
        <p:spPr>
          <a:xfrm rot="10800000">
            <a:off x="-221198" y="-123261"/>
            <a:ext cx="7188226" cy="125497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FA6F7D36-319B-71FB-3D74-679075976F33}"/>
              </a:ext>
            </a:extLst>
          </p:cNvPr>
          <p:cNvSpPr/>
          <p:nvPr/>
        </p:nvSpPr>
        <p:spPr>
          <a:xfrm rot="10800000">
            <a:off x="8229600" y="9961880"/>
            <a:ext cx="10058400" cy="325120"/>
          </a:xfrm>
          <a:custGeom>
            <a:avLst/>
            <a:gdLst>
              <a:gd name="connsiteX0" fmla="*/ 9703179 w 9707880"/>
              <a:gd name="connsiteY0" fmla="*/ 345073 h 345073"/>
              <a:gd name="connsiteX1" fmla="*/ 17482 w 9707880"/>
              <a:gd name="connsiteY1" fmla="*/ 345073 h 345073"/>
              <a:gd name="connsiteX2" fmla="*/ 0 w 9707880"/>
              <a:gd name="connsiteY2" fmla="*/ 342445 h 345073"/>
              <a:gd name="connsiteX3" fmla="*/ 0 w 9707880"/>
              <a:gd name="connsiteY3" fmla="*/ 2628 h 345073"/>
              <a:gd name="connsiteX4" fmla="*/ 17482 w 9707880"/>
              <a:gd name="connsiteY4" fmla="*/ 0 h 345073"/>
              <a:gd name="connsiteX5" fmla="*/ 9703179 w 9707880"/>
              <a:gd name="connsiteY5" fmla="*/ 0 h 345073"/>
              <a:gd name="connsiteX6" fmla="*/ 9707880 w 9707880"/>
              <a:gd name="connsiteY6" fmla="*/ 707 h 345073"/>
              <a:gd name="connsiteX7" fmla="*/ 9707880 w 9707880"/>
              <a:gd name="connsiteY7" fmla="*/ 344367 h 34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07880" h="345073">
                <a:moveTo>
                  <a:pt x="9703179" y="345073"/>
                </a:moveTo>
                <a:lnTo>
                  <a:pt x="17482" y="345073"/>
                </a:lnTo>
                <a:lnTo>
                  <a:pt x="0" y="342445"/>
                </a:lnTo>
                <a:lnTo>
                  <a:pt x="0" y="2628"/>
                </a:lnTo>
                <a:lnTo>
                  <a:pt x="17482" y="0"/>
                </a:lnTo>
                <a:lnTo>
                  <a:pt x="9703179" y="0"/>
                </a:lnTo>
                <a:lnTo>
                  <a:pt x="9707880" y="707"/>
                </a:lnTo>
                <a:lnTo>
                  <a:pt x="9707880" y="344367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endParaRPr lang="es-PE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15A50A66-12F4-7E41-0DC4-77FE306EBA81}"/>
              </a:ext>
            </a:extLst>
          </p:cNvPr>
          <p:cNvSpPr txBox="1"/>
          <p:nvPr/>
        </p:nvSpPr>
        <p:spPr>
          <a:xfrm>
            <a:off x="49904" y="138413"/>
            <a:ext cx="6335387" cy="51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S" sz="3000" b="1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ANEXOS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29709B73-56CC-BF84-374E-75334BC30E11}"/>
              </a:ext>
            </a:extLst>
          </p:cNvPr>
          <p:cNvSpPr/>
          <p:nvPr/>
        </p:nvSpPr>
        <p:spPr>
          <a:xfrm flipH="1">
            <a:off x="166691" y="681338"/>
            <a:ext cx="6161194" cy="9488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D84BF050-B513-746B-758E-28AA40D61148}"/>
              </a:ext>
            </a:extLst>
          </p:cNvPr>
          <p:cNvSpPr txBox="1"/>
          <p:nvPr/>
        </p:nvSpPr>
        <p:spPr>
          <a:xfrm>
            <a:off x="0" y="9782619"/>
            <a:ext cx="8180007" cy="42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>
                <a:solidFill>
                  <a:srgbClr val="F3F4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 NACIONAL JOSÉ MARÍA ARGUEDAS</a:t>
            </a:r>
          </a:p>
        </p:txBody>
      </p:sp>
      <p:sp>
        <p:nvSpPr>
          <p:cNvPr id="12" name="Título del OE1">
            <a:extLst>
              <a:ext uri="{FF2B5EF4-FFF2-40B4-BE49-F238E27FC236}">
                <a16:creationId xmlns:a16="http://schemas.microsoft.com/office/drawing/2014/main" id="{355ECC44-31EB-958E-9B7F-A8C86BE15DAC}"/>
              </a:ext>
            </a:extLst>
          </p:cNvPr>
          <p:cNvSpPr txBox="1"/>
          <p:nvPr/>
        </p:nvSpPr>
        <p:spPr>
          <a:xfrm>
            <a:off x="6695711" y="229123"/>
            <a:ext cx="10414000" cy="830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rmAutofit/>
          </a:bodyPr>
          <a:lstStyle/>
          <a:p>
            <a:pPr algn="ctr"/>
            <a:r>
              <a:rPr lang="es-PE" sz="3200" b="1" dirty="0">
                <a:latin typeface="Times New Roman"/>
                <a:cs typeface="Times New Roman"/>
              </a:rPr>
              <a:t>Fotografías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014F863-F8C6-6514-3460-B2A0925141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193" y="1638300"/>
            <a:ext cx="5664200" cy="2790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EBE40C-D0A4-B50B-E6F2-6ACB98048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342" y="3238500"/>
            <a:ext cx="4718255" cy="3171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9C6095C-B449-376B-BEC7-7BEB3A91C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0600" y="6698352"/>
            <a:ext cx="5063110" cy="2712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4460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85784" y="257175"/>
            <a:ext cx="51433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5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CIERRE</a:t>
            </a:r>
            <a:endParaRPr lang="en-US" sz="2850" dirty="0"/>
          </a:p>
        </p:txBody>
      </p:sp>
      <p:sp>
        <p:nvSpPr>
          <p:cNvPr id="6" name="Shape 4"/>
          <p:cNvSpPr/>
          <p:nvPr/>
        </p:nvSpPr>
        <p:spPr>
          <a:xfrm>
            <a:off x="1657311" y="2157412"/>
            <a:ext cx="128585" cy="4786313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1928765" y="2428875"/>
            <a:ext cx="9286643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000" b="1" i="1" dirty="0">
              <a:solidFill>
                <a:srgbClr val="173F6D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endParaRPr lang="en-US" sz="4000" b="1" i="1" dirty="0">
              <a:solidFill>
                <a:srgbClr val="173F6D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endParaRPr lang="en-US" sz="4000" b="1" i="1" dirty="0">
              <a:solidFill>
                <a:srgbClr val="173F6D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endParaRPr lang="en-US" sz="4000" b="1" i="1" dirty="0">
              <a:solidFill>
                <a:srgbClr val="173F6D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endParaRPr lang="en-US" sz="4000" b="1" i="1" dirty="0">
              <a:solidFill>
                <a:srgbClr val="173F6D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en-US" sz="4000" b="1" i="1" dirty="0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MUCHAS GRACIAS</a:t>
            </a:r>
          </a:p>
          <a:p>
            <a:pPr marL="0" indent="0" algn="ctr">
              <a:buNone/>
            </a:pPr>
            <a:r>
              <a:rPr lang="en-US" sz="4000" b="1" i="1" dirty="0">
                <a:solidFill>
                  <a:srgbClr val="173F6D"/>
                </a:solidFill>
                <a:latin typeface="Times New Roman"/>
                <a:cs typeface="Times New Roman"/>
              </a:rPr>
              <a:t>AÑAY</a:t>
            </a:r>
            <a:endParaRPr lang="en-US" sz="4000" i="1" dirty="0"/>
          </a:p>
        </p:txBody>
      </p:sp>
      <p:sp>
        <p:nvSpPr>
          <p:cNvPr id="8" name="Shape 6"/>
          <p:cNvSpPr/>
          <p:nvPr/>
        </p:nvSpPr>
        <p:spPr>
          <a:xfrm>
            <a:off x="1985913" y="4550568"/>
            <a:ext cx="7286444" cy="42863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1985914" y="4429125"/>
            <a:ext cx="857228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3150" dirty="0"/>
          </a:p>
        </p:txBody>
      </p:sp>
      <p:sp>
        <p:nvSpPr>
          <p:cNvPr id="11" name="Text 9"/>
          <p:cNvSpPr/>
          <p:nvPr/>
        </p:nvSpPr>
        <p:spPr>
          <a:xfrm>
            <a:off x="1928765" y="5629274"/>
            <a:ext cx="8572286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1950" b="1" dirty="0">
              <a:solidFill>
                <a:srgbClr val="17365D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2286943" y="2457450"/>
            <a:ext cx="3857529" cy="38576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5" name="Text 12"/>
          <p:cNvSpPr/>
          <p:nvPr/>
        </p:nvSpPr>
        <p:spPr>
          <a:xfrm>
            <a:off x="11066066" y="6415088"/>
            <a:ext cx="41432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Convivencia, </a:t>
            </a:r>
            <a:r>
              <a:rPr lang="en-US" sz="2800" b="1" dirty="0" err="1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respeto</a:t>
            </a:r>
            <a:r>
              <a:rPr lang="en-US" sz="2800" b="1" dirty="0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 y </a:t>
            </a:r>
            <a:r>
              <a:rPr lang="en-US" sz="2800" b="1" dirty="0" err="1">
                <a:solidFill>
                  <a:srgbClr val="173F6D"/>
                </a:solidFill>
                <a:latin typeface="Times New Roman"/>
                <a:ea typeface="Times New Roman"/>
                <a:cs typeface="Times New Roman"/>
              </a:rPr>
              <a:t>compromiso</a:t>
            </a:r>
            <a:endParaRPr 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1985913" y="7808887"/>
            <a:ext cx="14144271" cy="14288"/>
          </a:xfrm>
          <a:prstGeom prst="rect">
            <a:avLst/>
          </a:prstGeom>
          <a:solidFill>
            <a:srgbClr val="C7DD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8" name="Shape 15"/>
          <p:cNvSpPr/>
          <p:nvPr/>
        </p:nvSpPr>
        <p:spPr>
          <a:xfrm>
            <a:off x="1" y="9686925"/>
            <a:ext cx="18287543" cy="600075"/>
          </a:xfrm>
          <a:prstGeom prst="rect">
            <a:avLst/>
          </a:prstGeom>
          <a:solidFill>
            <a:srgbClr val="0878B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9" name="Text 16"/>
          <p:cNvSpPr/>
          <p:nvPr/>
        </p:nvSpPr>
        <p:spPr>
          <a:xfrm>
            <a:off x="257169" y="9829800"/>
            <a:ext cx="10958239" cy="342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UNIVERSIDAD NACIONAL JOSÉ MARÍA ARGUEDAS</a:t>
            </a:r>
            <a:endParaRPr lang="en-US" sz="25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8D0F8DF-9ADA-134A-F4E2-1F5BAD96F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947" y="683243"/>
            <a:ext cx="5660407" cy="566040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FD38B57-F032-5E70-AF6F-F7F522D4B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3259" y="4655765"/>
            <a:ext cx="4944285" cy="563319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350067C-CB8E-6EB5-E0B2-939173684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1104900"/>
            <a:ext cx="2743200" cy="307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794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17870904153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Times New Roman"/>
        <a:cs typeface="Times New Roman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Times New Roman"/>
        <a:cs typeface="Times New Roman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Times New Roman"/>
        <a:cs typeface="Times New Roman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Times New Roman"/>
        <a:cs typeface="Times New Roman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  <wetp:taskpane dockstate="right" visibility="0" width="350" row="4">
    <wetp:webextensionref xmlns:r="http://schemas.openxmlformats.org/officeDocument/2006/relationships" r:id="rId3"/>
  </wetp:taskpane>
  <wetp:taskpane dockstate="right" visibility="0" width="525" row="0">
    <wetp:webextensionref xmlns:r="http://schemas.openxmlformats.org/officeDocument/2006/relationships" r:id="rId4"/>
  </wetp:taskpane>
</wetp:taskpanes>
</file>

<file path=ppt/webextensions/webextension1.xml><?xml version="1.0" encoding="utf-8"?>
<we:webextension xmlns:we="http://schemas.microsoft.com/office/webextensions/webextension/2010/11" id="{1D991271-CA15-47DB-9EF3-3D9FA21FD478}">
  <we:reference id="wa200011057" version="1.0.0.2" store="es-ES" storeType="OMEX"/>
  <we:alternateReferences>
    <we:reference id="WA200011057" version="1.0.0.2" store="" storeType="OMEX"/>
  </we:alternateReferences>
  <we:properties>
    <we:property name="_flush" value="1787243766917"/>
    <we:property name="_postImportCommit" value="1787243766916"/>
    <we:property name="grokConversationBinding" value="{&quot;responseId&quot;:&quot;40ac796d-d29c-9c61-9815-b64ac186e131&quot;,&quot;title&quot;:&quot;All Text Times New Roman&quot;,&quot;transport&quot;:&quot;responses&quot;}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41DFA660-D681-4E83-A007-C1D94769CA7A}">
  <we:reference id="wa200010215" version="2.0.0.0" store="es-ES" storeType="OMEX"/>
  <we:alternateReferences>
    <we:reference id="WA200010215" version="2.0.0.0" store="" storeType="OMEX"/>
  </we:alternateReferences>
  <we:properties>
    <we:property name="bps.codex_control.document_id" value="&quot;b045b89b-2c02-4fb0-9d54-3cf8b9892129&quot;"/>
  </we:properties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4CA11C9D-45E8-4A1C-9F0C-D15E9195AE5F}">
  <we:reference id="wa200010725" version="1.0.0.1" store="es-ES" storeType="OMEX"/>
  <we:alternateReferences>
    <we:reference id="WA200010725" version="1.0.0.1" store="" storeType="OMEX"/>
  </we:alternateReferences>
  <we:properties>
    <we:property name="claude.fileId" value="&quot;f892d6a6-5152-4403-a3a0-57fe09025100&quot;"/>
  </we:properties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058BAFC8-BC21-4340-8F56-5C889FEE021C}">
  <we:reference id="wa200010001" version="1.0.0.1" store="es-ES" storeType="OMEX"/>
  <we:alternateReferences>
    <we:reference id="WA200010001" version="1.0.0.1" store="" storeType="OMEX"/>
  </we:alternateReferences>
  <we:properties>
    <we:property name="claude.fileId" value="&quot;384f9d29-4774-4134-bebb-57404c99837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6321</TotalTime>
  <Words>4355</Words>
  <Application>Microsoft Office PowerPoint</Application>
  <PresentationFormat>Personalizado</PresentationFormat>
  <Paragraphs>452</Paragraphs>
  <Slides>22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Times New Roman</vt:lpstr>
      <vt:lpstr>Arial</vt:lpstr>
      <vt:lpstr>Theme 1787090415313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NACIONAL JOSÉ MARÍA ARGUEDAS</dc:title>
  <dc:creator>La Cueva</dc:creator>
  <cp:lastModifiedBy>EDWARD PARDO HUARACA</cp:lastModifiedBy>
  <cp:revision>148</cp:revision>
  <dcterms:created xsi:type="dcterms:W3CDTF">2006-08-16T00:00:00Z</dcterms:created>
  <dcterms:modified xsi:type="dcterms:W3CDTF">2026-10-11T02:42:22Z</dcterms:modified>
  <dc:identifier>DAGuZiUjM8w</dc:identifier>
</cp:coreProperties>
</file>