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2397700" cy="43195875"/>
  <p:notesSz cx="43195875" cy="323977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40" d="100"/>
          <a:sy n="40" d="100"/>
        </p:scale>
        <p:origin x="30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c:style val="2"/>
  <c:chart>
    <c:title>
      <c:tx>
        <c:rich>
          <a:bodyPr/>
          <a:lstStyle/>
          <a:p>
            <a:pPr>
              <a:defRPr/>
            </a:pPr>
            <a:r>
              <a:rPr lang="es-ES"/>
              <a:t>Participación conjunta en simulacro y taller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Participación conjunta (%)</c:v>
                </c:pt>
              </c:strCache>
            </c:strRef>
          </c:tx>
          <c:spPr>
            <a:solidFill>
              <a:srgbClr val="028090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Edición 1</c:v>
                </c:pt>
                <c:pt idx="1">
                  <c:v>Edición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35.4</c:v>
                </c:pt>
                <c:pt idx="1">
                  <c:v>48.1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4F-4D91-BBD4-DB3F3E4BA38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60"/>
        </c:scaling>
        <c:delete val="0"/>
        <c:axPos val="l"/>
        <c:majorGridlines>
          <c:spPr>
            <a:ln w="12700" cap="flat">
              <a:solidFill>
                <a:srgbClr val="EAEA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txPr>
    <a:bodyPr/>
    <a:lstStyle/>
    <a:p>
      <a:pPr>
        <a:defRPr sz="2000"/>
      </a:pPr>
      <a:endParaRPr lang="es-A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c:style val="2"/>
  <c:chart>
    <c:title>
      <c:tx>
        <c:rich>
          <a:bodyPr/>
          <a:lstStyle/>
          <a:p>
            <a:pPr>
              <a:defRPr/>
            </a:pPr>
            <a:r>
              <a:rPr lang="es-ES"/>
              <a:t>Respuestas que piden instancia teórica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Piden instancia teórica (%)</c:v>
                </c:pt>
              </c:strCache>
            </c:strRef>
          </c:tx>
          <c:spPr>
            <a:solidFill>
              <a:srgbClr val="F2994A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Edición 1</c:v>
                </c:pt>
                <c:pt idx="1">
                  <c:v>Edición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21.1</c:v>
                </c:pt>
                <c:pt idx="1">
                  <c:v>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5F-409B-8205-9AF49D8DC99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30"/>
        </c:scaling>
        <c:delete val="0"/>
        <c:axPos val="l"/>
        <c:majorGridlines>
          <c:spPr>
            <a:ln w="12700" cap="flat">
              <a:solidFill>
                <a:srgbClr val="EAEA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txPr>
    <a:bodyPr/>
    <a:lstStyle/>
    <a:p>
      <a:pPr>
        <a:defRPr sz="2000"/>
      </a:pPr>
      <a:endParaRPr lang="es-A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6594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397192" cy="594360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s-AR" sz="2000" dirty="0"/>
          </a:p>
        </p:txBody>
      </p:sp>
      <p:pic>
        <p:nvPicPr>
          <p:cNvPr id="3" name="Image 0" descr="/home/claude/poster/logo_h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777240"/>
            <a:ext cx="1920240" cy="189280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02920" y="2788920"/>
            <a:ext cx="2651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Universidad Nacional de Jujuy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Facultad de Ciencias Económicas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3520440" y="502920"/>
            <a:ext cx="2805379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la Retroalimentación Docente a la Retroalimentación Aumentada</a:t>
            </a:r>
            <a:endParaRPr lang="en-US" sz="5200" dirty="0"/>
          </a:p>
        </p:txBody>
      </p:sp>
      <p:sp>
        <p:nvSpPr>
          <p:cNvPr id="6" name="Text 3"/>
          <p:cNvSpPr txBox="1"/>
          <p:nvPr/>
        </p:nvSpPr>
        <p:spPr>
          <a:xfrm>
            <a:off x="3520440" y="2240280"/>
            <a:ext cx="280537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800" i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Dispositivo de Evaluación Formativa con Inteligencia Artificial</a:t>
            </a:r>
            <a:endParaRPr lang="en-US" sz="3800" dirty="0"/>
          </a:p>
        </p:txBody>
      </p:sp>
      <p:sp>
        <p:nvSpPr>
          <p:cNvPr id="7" name="Shape 4"/>
          <p:cNvSpPr/>
          <p:nvPr/>
        </p:nvSpPr>
        <p:spPr>
          <a:xfrm>
            <a:off x="3520440" y="3429000"/>
            <a:ext cx="28053792" cy="0"/>
          </a:xfrm>
          <a:prstGeom prst="line">
            <a:avLst/>
          </a:prstGeom>
          <a:noFill/>
          <a:ln w="254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8" name="Text 5"/>
          <p:cNvSpPr txBox="1"/>
          <p:nvPr/>
        </p:nvSpPr>
        <p:spPr>
          <a:xfrm>
            <a:off x="3520440" y="3611880"/>
            <a:ext cx="280537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Soruco, Olga Silvina</a:t>
            </a: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Facultad de Ciencias Económicas, Universidad Nacional de Jujuy  ·  silvinasoruco@face.unju.edu.ar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3520440" y="4160520"/>
            <a:ext cx="2805379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299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Especialidad: </a:t>
            </a: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Educación Matemática
</a:t>
            </a:r>
            <a:r>
              <a:rPr lang="en-US" sz="2000" b="1" dirty="0">
                <a:solidFill>
                  <a:srgbClr val="F299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Palabras clave: </a:t>
            </a: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evaluación formativa · inteligencia artificial en educación · retroalimentación automatizada · autoevaluación · educación matemática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914400" y="6858000"/>
            <a:ext cx="868680" cy="86868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1" name="Text 8"/>
          <p:cNvSpPr txBox="1"/>
          <p:nvPr/>
        </p:nvSpPr>
        <p:spPr>
          <a:xfrm>
            <a:off x="914400" y="685800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000" dirty="0"/>
          </a:p>
        </p:txBody>
      </p:sp>
      <p:sp>
        <p:nvSpPr>
          <p:cNvPr id="12" name="Text 9"/>
          <p:cNvSpPr txBox="1"/>
          <p:nvPr/>
        </p:nvSpPr>
        <p:spPr>
          <a:xfrm>
            <a:off x="2011680" y="6812280"/>
            <a:ext cx="294711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Planteamiento del problema y objetivos</a:t>
            </a:r>
            <a:endParaRPr lang="en-US" sz="3400" dirty="0"/>
          </a:p>
        </p:txBody>
      </p:sp>
      <p:sp>
        <p:nvSpPr>
          <p:cNvPr id="13" name="Shape 10"/>
          <p:cNvSpPr/>
          <p:nvPr/>
        </p:nvSpPr>
        <p:spPr>
          <a:xfrm>
            <a:off x="914400" y="8001000"/>
            <a:ext cx="15009876" cy="5029200"/>
          </a:xfrm>
          <a:prstGeom prst="roundRect">
            <a:avLst>
              <a:gd name="adj" fmla="val 2182"/>
            </a:avLst>
          </a:prstGeom>
          <a:solidFill>
            <a:srgbClr val="EEF3F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4" name="Text 11"/>
          <p:cNvSpPr txBox="1"/>
          <p:nvPr/>
        </p:nvSpPr>
        <p:spPr>
          <a:xfrm>
            <a:off x="1280160" y="8321040"/>
            <a:ext cx="142783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PROBLEMA</a:t>
            </a:r>
            <a:endParaRPr lang="en-US" sz="2600" dirty="0"/>
          </a:p>
        </p:txBody>
      </p:sp>
      <p:sp>
        <p:nvSpPr>
          <p:cNvPr id="15" name="Text 12"/>
          <p:cNvSpPr txBox="1"/>
          <p:nvPr/>
        </p:nvSpPr>
        <p:spPr>
          <a:xfrm>
            <a:off x="1280160" y="9006840"/>
            <a:ext cx="14278356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Matemática I (1° año, Contador Público, FCE-UNJu) sostiene un dispositivo de evaluación formativa: simulacro de parcial + taller de ejercitación.</a:t>
            </a:r>
            <a:endParaRPr lang="en-US" sz="2100" dirty="0"/>
          </a:p>
          <a:p>
            <a:pPr marL="342900" indent="-342900" algn="l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 ediciones previas muestran alta valoración, pero las respuestas abiertas piden una retroalimentación más personalizada.</a:t>
            </a:r>
            <a:endParaRPr lang="en-US" sz="2100" dirty="0"/>
          </a:p>
          <a:p>
            <a:pPr marL="342900" indent="-342900" algn="l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magnitud de la cohorte (+200 estudiantes) impide una devolución individual sostenida solo por el equipo docente.</a:t>
            </a:r>
            <a:endParaRPr lang="en-US" sz="2100" dirty="0"/>
          </a:p>
        </p:txBody>
      </p:sp>
      <p:sp>
        <p:nvSpPr>
          <p:cNvPr id="16" name="Shape 13"/>
          <p:cNvSpPr/>
          <p:nvPr/>
        </p:nvSpPr>
        <p:spPr>
          <a:xfrm>
            <a:off x="16472916" y="8001000"/>
            <a:ext cx="15009876" cy="5029200"/>
          </a:xfrm>
          <a:prstGeom prst="roundRect">
            <a:avLst>
              <a:gd name="adj" fmla="val 2182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7" name="Text 14"/>
          <p:cNvSpPr txBox="1"/>
          <p:nvPr/>
        </p:nvSpPr>
        <p:spPr>
          <a:xfrm>
            <a:off x="16838676" y="8321040"/>
            <a:ext cx="142783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299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OBJETIVOS</a:t>
            </a:r>
            <a:endParaRPr lang="en-US" sz="2600" dirty="0"/>
          </a:p>
        </p:txBody>
      </p:sp>
      <p:sp>
        <p:nvSpPr>
          <p:cNvPr id="18" name="Text 15"/>
          <p:cNvSpPr txBox="1"/>
          <p:nvPr/>
        </p:nvSpPr>
        <p:spPr>
          <a:xfrm>
            <a:off x="16838676" y="9006840"/>
            <a:ext cx="14278356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spcAft>
                <a:spcPts val="1100"/>
              </a:spcAft>
              <a:buNone/>
            </a:pPr>
            <a:r>
              <a:rPr lang="en-US" sz="20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General: </a:t>
            </a: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diseñar un dispositivo de evaluación formativa potenciado con IA para Matemática I (edición 2026).</a:t>
            </a:r>
            <a:endParaRPr lang="en-US" sz="2000" dirty="0"/>
          </a:p>
          <a:p>
            <a:pPr marL="342900" indent="-342900" algn="l">
              <a:lnSpc>
                <a:spcPct val="105000"/>
              </a:lnSpc>
              <a:spcAft>
                <a:spcPts val="1100"/>
              </a:spcAft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Sistematizar las demandas estudiantiles de las encuestas previas.</a:t>
            </a:r>
            <a:endParaRPr lang="en-US" sz="2000" dirty="0"/>
          </a:p>
          <a:p>
            <a:pPr marL="342900" indent="-342900" algn="l">
              <a:lnSpc>
                <a:spcPct val="105000"/>
              </a:lnSpc>
              <a:spcAft>
                <a:spcPts val="1100"/>
              </a:spcAft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Fundamentar la incorporación de IA en la etapa evaluativa.</a:t>
            </a:r>
            <a:endParaRPr lang="en-US" sz="2000" dirty="0"/>
          </a:p>
          <a:p>
            <a:pPr marL="342900" indent="-342900" algn="l">
              <a:lnSpc>
                <a:spcPct val="105000"/>
              </a:lnSpc>
              <a:spcAft>
                <a:spcPts val="1100"/>
              </a:spcAft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Diseñar lineamientos de una retroalimentación automatizada e individual.</a:t>
            </a:r>
            <a:endParaRPr lang="en-US" sz="2000" dirty="0"/>
          </a:p>
          <a:p>
            <a:pPr marL="342900" indent="-342900" algn="l">
              <a:lnSpc>
                <a:spcPct val="105000"/>
              </a:lnSpc>
              <a:spcAft>
                <a:spcPts val="1100"/>
              </a:spcAft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Establecer lineamientos metodológicos para evaluar la nueva edición.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914400" y="14036040"/>
            <a:ext cx="868680" cy="86868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20" name="Text 17"/>
          <p:cNvSpPr txBox="1"/>
          <p:nvPr/>
        </p:nvSpPr>
        <p:spPr>
          <a:xfrm>
            <a:off x="914400" y="1403604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000" dirty="0"/>
          </a:p>
        </p:txBody>
      </p:sp>
      <p:sp>
        <p:nvSpPr>
          <p:cNvPr id="21" name="Text 18"/>
          <p:cNvSpPr txBox="1"/>
          <p:nvPr/>
        </p:nvSpPr>
        <p:spPr>
          <a:xfrm>
            <a:off x="2011680" y="13990320"/>
            <a:ext cx="294711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Metodología</a:t>
            </a:r>
            <a:endParaRPr lang="en-US" sz="3400" dirty="0"/>
          </a:p>
        </p:txBody>
      </p:sp>
      <p:sp>
        <p:nvSpPr>
          <p:cNvPr id="22" name="Text 19"/>
          <p:cNvSpPr txBox="1"/>
          <p:nvPr/>
        </p:nvSpPr>
        <p:spPr>
          <a:xfrm>
            <a:off x="914400" y="15133320"/>
            <a:ext cx="305683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Relevamiento empírico (ediciones previas): </a:t>
            </a:r>
            <a:r>
              <a:rPr lang="en-U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encuestas digitales anónimas vía Aula Virtual, con escalas Likert (1 a 5) y preguntas abiertas, aplicadas al finalizar cada instancia.</a:t>
            </a:r>
            <a:endParaRPr lang="en-US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914400" y="16184880"/>
            <a:ext cx="305683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Diseño propuesto para 2026: flujo de la retroalimentación con IA</a:t>
            </a:r>
            <a:endParaRPr lang="en-US" sz="2000" dirty="0"/>
          </a:p>
        </p:txBody>
      </p:sp>
      <p:sp>
        <p:nvSpPr>
          <p:cNvPr id="24" name="Shape 21"/>
          <p:cNvSpPr/>
          <p:nvPr/>
        </p:nvSpPr>
        <p:spPr>
          <a:xfrm>
            <a:off x="914400" y="16916400"/>
            <a:ext cx="7264908" cy="3566160"/>
          </a:xfrm>
          <a:prstGeom prst="roundRect">
            <a:avLst>
              <a:gd name="adj" fmla="val 3077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25" name="Shape 22"/>
          <p:cNvSpPr/>
          <p:nvPr/>
        </p:nvSpPr>
        <p:spPr>
          <a:xfrm>
            <a:off x="4135374" y="17236440"/>
            <a:ext cx="822960" cy="822960"/>
          </a:xfrm>
          <a:prstGeom prst="ellipse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26" name="Text 23"/>
          <p:cNvSpPr txBox="1"/>
          <p:nvPr/>
        </p:nvSpPr>
        <p:spPr>
          <a:xfrm>
            <a:off x="4135374" y="172364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27" name="Text 24"/>
          <p:cNvSpPr txBox="1"/>
          <p:nvPr/>
        </p:nvSpPr>
        <p:spPr>
          <a:xfrm>
            <a:off x="1143000" y="18242280"/>
            <a:ext cx="68077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Estudiante resuelve</a:t>
            </a:r>
            <a:endParaRPr lang="en-US" sz="1900" dirty="0"/>
          </a:p>
        </p:txBody>
      </p:sp>
      <p:sp>
        <p:nvSpPr>
          <p:cNvPr id="28" name="Text 25"/>
          <p:cNvSpPr txBox="1"/>
          <p:nvPr/>
        </p:nvSpPr>
        <p:spPr>
          <a:xfrm>
            <a:off x="1143000" y="19248120"/>
            <a:ext cx="68077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Simulacro (teórico-práctico) o taller de ejercitación</a:t>
            </a:r>
            <a:endParaRPr lang="en-US" sz="2000" dirty="0"/>
          </a:p>
        </p:txBody>
      </p:sp>
      <p:sp>
        <p:nvSpPr>
          <p:cNvPr id="29" name="Shape 26"/>
          <p:cNvSpPr/>
          <p:nvPr/>
        </p:nvSpPr>
        <p:spPr>
          <a:xfrm>
            <a:off x="8197596" y="18443448"/>
            <a:ext cx="466344" cy="512064"/>
          </a:xfrm>
          <a:prstGeom prst="rightArrow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30" name="Shape 27"/>
          <p:cNvSpPr/>
          <p:nvPr/>
        </p:nvSpPr>
        <p:spPr>
          <a:xfrm>
            <a:off x="8682228" y="16916400"/>
            <a:ext cx="7264908" cy="3566160"/>
          </a:xfrm>
          <a:prstGeom prst="roundRect">
            <a:avLst>
              <a:gd name="adj" fmla="val 3077"/>
            </a:avLst>
          </a:prstGeom>
          <a:solidFill>
            <a:srgbClr val="141A47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31" name="Shape 28"/>
          <p:cNvSpPr/>
          <p:nvPr/>
        </p:nvSpPr>
        <p:spPr>
          <a:xfrm>
            <a:off x="11903202" y="17236440"/>
            <a:ext cx="822960" cy="822960"/>
          </a:xfrm>
          <a:prstGeom prst="ellipse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32" name="Text 29"/>
          <p:cNvSpPr txBox="1"/>
          <p:nvPr/>
        </p:nvSpPr>
        <p:spPr>
          <a:xfrm>
            <a:off x="11903202" y="172364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33" name="Text 30"/>
          <p:cNvSpPr txBox="1"/>
          <p:nvPr/>
        </p:nvSpPr>
        <p:spPr>
          <a:xfrm>
            <a:off x="8910828" y="18242280"/>
            <a:ext cx="68077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IA analiza (supervisada)</a:t>
            </a:r>
            <a:endParaRPr lang="en-US" sz="1900" dirty="0"/>
          </a:p>
        </p:txBody>
      </p:sp>
      <p:sp>
        <p:nvSpPr>
          <p:cNvPr id="34" name="Text 31"/>
          <p:cNvSpPr txBox="1"/>
          <p:nvPr/>
        </p:nvSpPr>
        <p:spPr>
          <a:xfrm>
            <a:off x="8910828" y="19248120"/>
            <a:ext cx="68077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 errores de procedimiento, interpretación o de registro</a:t>
            </a:r>
            <a:endParaRPr lang="en-US" sz="2000" dirty="0"/>
          </a:p>
        </p:txBody>
      </p:sp>
      <p:sp>
        <p:nvSpPr>
          <p:cNvPr id="35" name="Shape 32"/>
          <p:cNvSpPr/>
          <p:nvPr/>
        </p:nvSpPr>
        <p:spPr>
          <a:xfrm>
            <a:off x="15965424" y="18443448"/>
            <a:ext cx="466344" cy="512064"/>
          </a:xfrm>
          <a:prstGeom prst="rightArrow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36" name="Shape 33"/>
          <p:cNvSpPr/>
          <p:nvPr/>
        </p:nvSpPr>
        <p:spPr>
          <a:xfrm>
            <a:off x="16450056" y="16916400"/>
            <a:ext cx="7264908" cy="3566160"/>
          </a:xfrm>
          <a:prstGeom prst="roundRect">
            <a:avLst>
              <a:gd name="adj" fmla="val 3077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37" name="Shape 34"/>
          <p:cNvSpPr/>
          <p:nvPr/>
        </p:nvSpPr>
        <p:spPr>
          <a:xfrm>
            <a:off x="19671030" y="17236440"/>
            <a:ext cx="822960" cy="822960"/>
          </a:xfrm>
          <a:prstGeom prst="ellipse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38" name="Text 35"/>
          <p:cNvSpPr txBox="1"/>
          <p:nvPr/>
        </p:nvSpPr>
        <p:spPr>
          <a:xfrm>
            <a:off x="19671030" y="172364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39" name="Text 36"/>
          <p:cNvSpPr txBox="1"/>
          <p:nvPr/>
        </p:nvSpPr>
        <p:spPr>
          <a:xfrm>
            <a:off x="16678656" y="18242280"/>
            <a:ext cx="68077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Informe individual</a:t>
            </a:r>
            <a:endParaRPr lang="en-US" sz="1900" dirty="0"/>
          </a:p>
        </p:txBody>
      </p:sp>
      <p:sp>
        <p:nvSpPr>
          <p:cNvPr id="40" name="Text 37"/>
          <p:cNvSpPr txBox="1"/>
          <p:nvPr/>
        </p:nvSpPr>
        <p:spPr>
          <a:xfrm>
            <a:off x="16678656" y="19248120"/>
            <a:ext cx="68077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Aciertos, errores frecuentes y sugerencias de repaso, diferenciado por trayectoria</a:t>
            </a:r>
            <a:endParaRPr lang="en-US" sz="2000" dirty="0"/>
          </a:p>
        </p:txBody>
      </p:sp>
      <p:sp>
        <p:nvSpPr>
          <p:cNvPr id="41" name="Shape 38"/>
          <p:cNvSpPr/>
          <p:nvPr/>
        </p:nvSpPr>
        <p:spPr>
          <a:xfrm>
            <a:off x="23733252" y="18443448"/>
            <a:ext cx="466344" cy="512064"/>
          </a:xfrm>
          <a:prstGeom prst="rightArrow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42" name="Shape 39"/>
          <p:cNvSpPr/>
          <p:nvPr/>
        </p:nvSpPr>
        <p:spPr>
          <a:xfrm>
            <a:off x="24217884" y="16916400"/>
            <a:ext cx="7264908" cy="3566160"/>
          </a:xfrm>
          <a:prstGeom prst="roundRect">
            <a:avLst>
              <a:gd name="adj" fmla="val 3077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43" name="Shape 40"/>
          <p:cNvSpPr/>
          <p:nvPr/>
        </p:nvSpPr>
        <p:spPr>
          <a:xfrm>
            <a:off x="27438858" y="17236440"/>
            <a:ext cx="822960" cy="822960"/>
          </a:xfrm>
          <a:prstGeom prst="ellipse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44" name="Text 41"/>
          <p:cNvSpPr txBox="1"/>
          <p:nvPr/>
        </p:nvSpPr>
        <p:spPr>
          <a:xfrm>
            <a:off x="27438858" y="172364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45" name="Text 42"/>
          <p:cNvSpPr txBox="1"/>
          <p:nvPr/>
        </p:nvSpPr>
        <p:spPr>
          <a:xfrm>
            <a:off x="24446484" y="18242280"/>
            <a:ext cx="68077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Puesta en común + autoevaluación</a:t>
            </a:r>
            <a:endParaRPr lang="en-US" sz="1900" dirty="0"/>
          </a:p>
        </p:txBody>
      </p:sp>
      <p:sp>
        <p:nvSpPr>
          <p:cNvPr id="46" name="Text 43"/>
          <p:cNvSpPr txBox="1"/>
          <p:nvPr/>
        </p:nvSpPr>
        <p:spPr>
          <a:xfrm>
            <a:off x="24446484" y="19248120"/>
            <a:ext cx="68077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5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equipo docente conserva la corrección y la calificación final</a:t>
            </a:r>
            <a:endParaRPr lang="en-US" sz="1550" dirty="0"/>
          </a:p>
        </p:txBody>
      </p:sp>
      <p:sp>
        <p:nvSpPr>
          <p:cNvPr id="47" name="Shape 44"/>
          <p:cNvSpPr/>
          <p:nvPr/>
        </p:nvSpPr>
        <p:spPr>
          <a:xfrm>
            <a:off x="914400" y="21671280"/>
            <a:ext cx="868680" cy="868680"/>
          </a:xfrm>
          <a:prstGeom prst="ellipse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48" name="Text 45"/>
          <p:cNvSpPr txBox="1"/>
          <p:nvPr/>
        </p:nvSpPr>
        <p:spPr>
          <a:xfrm>
            <a:off x="914400" y="216712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000" dirty="0"/>
          </a:p>
        </p:txBody>
      </p:sp>
      <p:sp>
        <p:nvSpPr>
          <p:cNvPr id="49" name="Text 46"/>
          <p:cNvSpPr txBox="1"/>
          <p:nvPr/>
        </p:nvSpPr>
        <p:spPr>
          <a:xfrm>
            <a:off x="2011680" y="21625560"/>
            <a:ext cx="294711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Resultados destacados: la evidencia que fundamenta la propuesta</a:t>
            </a:r>
            <a:endParaRPr lang="en-US" sz="3400" dirty="0"/>
          </a:p>
        </p:txBody>
      </p:sp>
      <p:sp>
        <p:nvSpPr>
          <p:cNvPr id="50" name="Shape 47"/>
          <p:cNvSpPr/>
          <p:nvPr/>
        </p:nvSpPr>
        <p:spPr>
          <a:xfrm>
            <a:off x="914400" y="22905720"/>
            <a:ext cx="9823704" cy="2377440"/>
          </a:xfrm>
          <a:prstGeom prst="roundRect">
            <a:avLst>
              <a:gd name="adj" fmla="val 4615"/>
            </a:avLst>
          </a:prstGeom>
          <a:solidFill>
            <a:srgbClr val="EEF3FA"/>
          </a:solidFill>
          <a:ln w="19050">
            <a:solidFill>
              <a:srgbClr val="F2994A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51" name="Text 48"/>
          <p:cNvSpPr txBox="1"/>
          <p:nvPr/>
        </p:nvSpPr>
        <p:spPr>
          <a:xfrm>
            <a:off x="1097280" y="23134320"/>
            <a:ext cx="94579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237 y 52</a:t>
            </a:r>
            <a:endParaRPr lang="en-US" sz="4400" dirty="0"/>
          </a:p>
        </p:txBody>
      </p:sp>
      <p:sp>
        <p:nvSpPr>
          <p:cNvPr id="52" name="Text 49"/>
          <p:cNvSpPr txBox="1"/>
          <p:nvPr/>
        </p:nvSpPr>
        <p:spPr>
          <a:xfrm>
            <a:off x="1188720" y="24323040"/>
            <a:ext cx="92750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20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respuestas en la 1ª y 2ª edición del dispositivo</a:t>
            </a:r>
            <a:endParaRPr lang="en-US" sz="2000" dirty="0"/>
          </a:p>
        </p:txBody>
      </p:sp>
      <p:sp>
        <p:nvSpPr>
          <p:cNvPr id="53" name="Shape 50"/>
          <p:cNvSpPr/>
          <p:nvPr/>
        </p:nvSpPr>
        <p:spPr>
          <a:xfrm>
            <a:off x="11286744" y="22905720"/>
            <a:ext cx="9823704" cy="2377440"/>
          </a:xfrm>
          <a:prstGeom prst="roundRect">
            <a:avLst>
              <a:gd name="adj" fmla="val 4615"/>
            </a:avLst>
          </a:prstGeom>
          <a:solidFill>
            <a:srgbClr val="EEF3FA"/>
          </a:solidFill>
          <a:ln w="19050">
            <a:solidFill>
              <a:srgbClr val="F2994A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54" name="Text 51"/>
          <p:cNvSpPr txBox="1"/>
          <p:nvPr/>
        </p:nvSpPr>
        <p:spPr>
          <a:xfrm>
            <a:off x="11469624" y="23134320"/>
            <a:ext cx="94579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 4 / 5</a:t>
            </a:r>
            <a:endParaRPr lang="en-US" sz="4400" dirty="0"/>
          </a:p>
        </p:txBody>
      </p:sp>
      <p:sp>
        <p:nvSpPr>
          <p:cNvPr id="55" name="Text 52"/>
          <p:cNvSpPr txBox="1"/>
          <p:nvPr/>
        </p:nvSpPr>
        <p:spPr>
          <a:xfrm>
            <a:off x="11561064" y="24323040"/>
            <a:ext cx="92750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20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valoración promedio en todas las dimensiones analizadas</a:t>
            </a:r>
            <a:endParaRPr lang="en-US" sz="2000" dirty="0"/>
          </a:p>
        </p:txBody>
      </p:sp>
      <p:sp>
        <p:nvSpPr>
          <p:cNvPr id="56" name="Shape 53"/>
          <p:cNvSpPr/>
          <p:nvPr/>
        </p:nvSpPr>
        <p:spPr>
          <a:xfrm>
            <a:off x="21659088" y="22905720"/>
            <a:ext cx="9823704" cy="2377440"/>
          </a:xfrm>
          <a:prstGeom prst="roundRect">
            <a:avLst>
              <a:gd name="adj" fmla="val 4615"/>
            </a:avLst>
          </a:prstGeom>
          <a:solidFill>
            <a:srgbClr val="EEF3FA"/>
          </a:solidFill>
          <a:ln w="19050">
            <a:solidFill>
              <a:srgbClr val="F2994A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57" name="Text 54"/>
          <p:cNvSpPr txBox="1"/>
          <p:nvPr/>
        </p:nvSpPr>
        <p:spPr>
          <a:xfrm>
            <a:off x="21841968" y="23134320"/>
            <a:ext cx="94579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+200</a:t>
            </a:r>
            <a:endParaRPr lang="en-US" sz="4400" dirty="0"/>
          </a:p>
        </p:txBody>
      </p:sp>
      <p:sp>
        <p:nvSpPr>
          <p:cNvPr id="58" name="Text 55"/>
          <p:cNvSpPr txBox="1"/>
          <p:nvPr/>
        </p:nvSpPr>
        <p:spPr>
          <a:xfrm>
            <a:off x="21933408" y="24323040"/>
            <a:ext cx="92750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20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estudiantes por cohorte en la primera edición</a:t>
            </a:r>
            <a:endParaRPr lang="en-US" sz="2000" dirty="0"/>
          </a:p>
        </p:txBody>
      </p:sp>
      <p:sp>
        <p:nvSpPr>
          <p:cNvPr id="59" name="Shape 56"/>
          <p:cNvSpPr/>
          <p:nvPr/>
        </p:nvSpPr>
        <p:spPr>
          <a:xfrm>
            <a:off x="914400" y="25831800"/>
            <a:ext cx="15009876" cy="5760720"/>
          </a:xfrm>
          <a:prstGeom prst="roundRect">
            <a:avLst>
              <a:gd name="adj" fmla="val 1587"/>
            </a:avLst>
          </a:prstGeom>
          <a:solidFill>
            <a:srgbClr val="FFFFFF"/>
          </a:solidFill>
          <a:ln w="12700">
            <a:solidFill>
              <a:srgbClr val="DDE3ED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graphicFrame>
        <p:nvGraphicFramePr>
          <p:cNvPr id="60" name="Chart 0"/>
          <p:cNvGraphicFramePr/>
          <p:nvPr>
            <p:extLst>
              <p:ext uri="{D42A27DB-BD31-4B8C-83A1-F6EECF244321}">
                <p14:modId xmlns:p14="http://schemas.microsoft.com/office/powerpoint/2010/main" val="2354938673"/>
              </p:ext>
            </p:extLst>
          </p:nvPr>
        </p:nvGraphicFramePr>
        <p:xfrm>
          <a:off x="1280160" y="26106120"/>
          <a:ext cx="14278356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1" name="Text 57"/>
          <p:cNvSpPr txBox="1"/>
          <p:nvPr/>
        </p:nvSpPr>
        <p:spPr>
          <a:xfrm>
            <a:off x="1280160" y="30815280"/>
            <a:ext cx="142783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Aumento entre la 1ª y la 2ª edición del dispositivo</a:t>
            </a:r>
            <a:endParaRPr lang="en-US" sz="2000" dirty="0"/>
          </a:p>
        </p:txBody>
      </p:sp>
      <p:sp>
        <p:nvSpPr>
          <p:cNvPr id="62" name="Shape 58"/>
          <p:cNvSpPr/>
          <p:nvPr/>
        </p:nvSpPr>
        <p:spPr>
          <a:xfrm>
            <a:off x="16472916" y="25831800"/>
            <a:ext cx="15009876" cy="5760720"/>
          </a:xfrm>
          <a:prstGeom prst="roundRect">
            <a:avLst>
              <a:gd name="adj" fmla="val 1587"/>
            </a:avLst>
          </a:prstGeom>
          <a:solidFill>
            <a:srgbClr val="FFFFFF"/>
          </a:solidFill>
          <a:ln w="12700">
            <a:solidFill>
              <a:srgbClr val="DDE3ED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graphicFrame>
        <p:nvGraphicFramePr>
          <p:cNvPr id="63" name="Chart 1"/>
          <p:cNvGraphicFramePr/>
          <p:nvPr>
            <p:extLst>
              <p:ext uri="{D42A27DB-BD31-4B8C-83A1-F6EECF244321}">
                <p14:modId xmlns:p14="http://schemas.microsoft.com/office/powerpoint/2010/main" val="1911149008"/>
              </p:ext>
            </p:extLst>
          </p:nvPr>
        </p:nvGraphicFramePr>
        <p:xfrm>
          <a:off x="16838676" y="26106120"/>
          <a:ext cx="14278356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4" name="Text 59"/>
          <p:cNvSpPr txBox="1"/>
          <p:nvPr/>
        </p:nvSpPr>
        <p:spPr>
          <a:xfrm>
            <a:off x="16838676" y="30815280"/>
            <a:ext cx="142783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Disminuyó tras incorporar el simulacro teórico-práctico</a:t>
            </a:r>
            <a:endParaRPr lang="en-US" sz="2000" dirty="0"/>
          </a:p>
        </p:txBody>
      </p:sp>
      <p:sp>
        <p:nvSpPr>
          <p:cNvPr id="65" name="Shape 60"/>
          <p:cNvSpPr/>
          <p:nvPr/>
        </p:nvSpPr>
        <p:spPr>
          <a:xfrm>
            <a:off x="914400" y="32049720"/>
            <a:ext cx="30568392" cy="1371600"/>
          </a:xfrm>
          <a:prstGeom prst="roundRect">
            <a:avLst>
              <a:gd name="adj" fmla="val 6667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66" name="Text 61"/>
          <p:cNvSpPr txBox="1"/>
          <p:nvPr/>
        </p:nvSpPr>
        <p:spPr>
          <a:xfrm>
            <a:off x="1371600" y="32049720"/>
            <a:ext cx="2965399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Estas evidencias —junto con los límites que impone la magnitud de la cohorte para una devolución individual docente— orientan el diseño diferenciado (ingresante / recursante) de la retroalimentación automatizada propuesta para 2026.</a:t>
            </a:r>
            <a:endParaRPr lang="en-US" sz="2000" dirty="0"/>
          </a:p>
        </p:txBody>
      </p:sp>
      <p:sp>
        <p:nvSpPr>
          <p:cNvPr id="67" name="Shape 62"/>
          <p:cNvSpPr/>
          <p:nvPr/>
        </p:nvSpPr>
        <p:spPr>
          <a:xfrm>
            <a:off x="914400" y="34610040"/>
            <a:ext cx="868680" cy="86868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68" name="Text 63"/>
          <p:cNvSpPr txBox="1"/>
          <p:nvPr/>
        </p:nvSpPr>
        <p:spPr>
          <a:xfrm>
            <a:off x="914400" y="3461004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000" dirty="0"/>
          </a:p>
        </p:txBody>
      </p:sp>
      <p:sp>
        <p:nvSpPr>
          <p:cNvPr id="69" name="Text 64"/>
          <p:cNvSpPr txBox="1"/>
          <p:nvPr/>
        </p:nvSpPr>
        <p:spPr>
          <a:xfrm>
            <a:off x="2011680" y="34564320"/>
            <a:ext cx="294711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Conclusiones / lo aprendido</a:t>
            </a:r>
            <a:endParaRPr lang="en-US" sz="3400" dirty="0"/>
          </a:p>
        </p:txBody>
      </p:sp>
      <p:sp>
        <p:nvSpPr>
          <p:cNvPr id="70" name="Shape 65"/>
          <p:cNvSpPr/>
          <p:nvPr/>
        </p:nvSpPr>
        <p:spPr>
          <a:xfrm>
            <a:off x="914400" y="35753040"/>
            <a:ext cx="9884664" cy="1965960"/>
          </a:xfrm>
          <a:prstGeom prst="roundRect">
            <a:avLst>
              <a:gd name="adj" fmla="val 4651"/>
            </a:avLst>
          </a:prstGeom>
          <a:solidFill>
            <a:srgbClr val="EEF3F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71" name="Shape 66"/>
          <p:cNvSpPr/>
          <p:nvPr/>
        </p:nvSpPr>
        <p:spPr>
          <a:xfrm>
            <a:off x="1143000" y="35981640"/>
            <a:ext cx="502920" cy="502920"/>
          </a:xfrm>
          <a:prstGeom prst="ellipse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72" name="Text 67"/>
          <p:cNvSpPr txBox="1"/>
          <p:nvPr/>
        </p:nvSpPr>
        <p:spPr>
          <a:xfrm>
            <a:off x="1143000" y="35981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73" name="Text 68"/>
          <p:cNvSpPr txBox="1"/>
          <p:nvPr/>
        </p:nvSpPr>
        <p:spPr>
          <a:xfrm>
            <a:off x="1783080" y="35890200"/>
            <a:ext cx="8833104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retroalimentación individual es la demanda más persistente de los estudiantes.</a:t>
            </a:r>
            <a:endParaRPr lang="en-US" sz="2000" dirty="0"/>
          </a:p>
        </p:txBody>
      </p:sp>
      <p:sp>
        <p:nvSpPr>
          <p:cNvPr id="74" name="Shape 69"/>
          <p:cNvSpPr/>
          <p:nvPr/>
        </p:nvSpPr>
        <p:spPr>
          <a:xfrm>
            <a:off x="11256264" y="35753040"/>
            <a:ext cx="9884664" cy="1965960"/>
          </a:xfrm>
          <a:prstGeom prst="roundRect">
            <a:avLst>
              <a:gd name="adj" fmla="val 4651"/>
            </a:avLst>
          </a:prstGeom>
          <a:solidFill>
            <a:srgbClr val="EEF3F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75" name="Shape 70"/>
          <p:cNvSpPr/>
          <p:nvPr/>
        </p:nvSpPr>
        <p:spPr>
          <a:xfrm>
            <a:off x="11484864" y="35981640"/>
            <a:ext cx="502920" cy="502920"/>
          </a:xfrm>
          <a:prstGeom prst="ellipse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76" name="Text 71"/>
          <p:cNvSpPr txBox="1"/>
          <p:nvPr/>
        </p:nvSpPr>
        <p:spPr>
          <a:xfrm>
            <a:off x="11484864" y="35981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77" name="Text 72"/>
          <p:cNvSpPr txBox="1"/>
          <p:nvPr/>
        </p:nvSpPr>
        <p:spPr>
          <a:xfrm>
            <a:off x="12124944" y="35890200"/>
            <a:ext cx="8833104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puede extender el alcance de la devolución sin reemplazar el criterio docente.</a:t>
            </a:r>
            <a:endParaRPr lang="en-US" sz="2000" dirty="0"/>
          </a:p>
        </p:txBody>
      </p:sp>
      <p:sp>
        <p:nvSpPr>
          <p:cNvPr id="78" name="Shape 73"/>
          <p:cNvSpPr/>
          <p:nvPr/>
        </p:nvSpPr>
        <p:spPr>
          <a:xfrm>
            <a:off x="21598128" y="35753040"/>
            <a:ext cx="9884664" cy="1965960"/>
          </a:xfrm>
          <a:prstGeom prst="roundRect">
            <a:avLst>
              <a:gd name="adj" fmla="val 4651"/>
            </a:avLst>
          </a:prstGeom>
          <a:solidFill>
            <a:srgbClr val="EEF3F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79" name="Shape 74"/>
          <p:cNvSpPr/>
          <p:nvPr/>
        </p:nvSpPr>
        <p:spPr>
          <a:xfrm>
            <a:off x="21826728" y="35981640"/>
            <a:ext cx="502920" cy="502920"/>
          </a:xfrm>
          <a:prstGeom prst="ellipse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80" name="Text 75"/>
          <p:cNvSpPr txBox="1"/>
          <p:nvPr/>
        </p:nvSpPr>
        <p:spPr>
          <a:xfrm>
            <a:off x="21826728" y="35981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81" name="Text 76"/>
          <p:cNvSpPr txBox="1"/>
          <p:nvPr/>
        </p:nvSpPr>
        <p:spPr>
          <a:xfrm>
            <a:off x="22466808" y="35890200"/>
            <a:ext cx="8833104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Diferenciar por trayectoria (ingresante/recursante) mejora la pertinencia de la devolución.</a:t>
            </a:r>
            <a:endParaRPr lang="en-US" sz="2000" dirty="0"/>
          </a:p>
        </p:txBody>
      </p:sp>
      <p:sp>
        <p:nvSpPr>
          <p:cNvPr id="82" name="Shape 77"/>
          <p:cNvSpPr/>
          <p:nvPr/>
        </p:nvSpPr>
        <p:spPr>
          <a:xfrm>
            <a:off x="914400" y="38084760"/>
            <a:ext cx="9884664" cy="1965960"/>
          </a:xfrm>
          <a:prstGeom prst="roundRect">
            <a:avLst>
              <a:gd name="adj" fmla="val 4651"/>
            </a:avLst>
          </a:prstGeom>
          <a:solidFill>
            <a:srgbClr val="EEF3F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83" name="Shape 78"/>
          <p:cNvSpPr/>
          <p:nvPr/>
        </p:nvSpPr>
        <p:spPr>
          <a:xfrm>
            <a:off x="1143000" y="38313360"/>
            <a:ext cx="502920" cy="502920"/>
          </a:xfrm>
          <a:prstGeom prst="ellipse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84" name="Text 79"/>
          <p:cNvSpPr txBox="1"/>
          <p:nvPr/>
        </p:nvSpPr>
        <p:spPr>
          <a:xfrm>
            <a:off x="1143000" y="38313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85" name="Text 80"/>
          <p:cNvSpPr txBox="1"/>
          <p:nvPr/>
        </p:nvSpPr>
        <p:spPr>
          <a:xfrm>
            <a:off x="1783080" y="38221920"/>
            <a:ext cx="8833104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Incorporar IA exige resguardar la privacidad y evitar la dependencia acrítica.</a:t>
            </a:r>
            <a:endParaRPr lang="en-US" sz="2000" dirty="0"/>
          </a:p>
        </p:txBody>
      </p:sp>
      <p:sp>
        <p:nvSpPr>
          <p:cNvPr id="86" name="Shape 81"/>
          <p:cNvSpPr/>
          <p:nvPr/>
        </p:nvSpPr>
        <p:spPr>
          <a:xfrm>
            <a:off x="11256264" y="38084760"/>
            <a:ext cx="9884664" cy="1965960"/>
          </a:xfrm>
          <a:prstGeom prst="roundRect">
            <a:avLst>
              <a:gd name="adj" fmla="val 4651"/>
            </a:avLst>
          </a:prstGeom>
          <a:solidFill>
            <a:srgbClr val="EEF3F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87" name="Shape 82"/>
          <p:cNvSpPr/>
          <p:nvPr/>
        </p:nvSpPr>
        <p:spPr>
          <a:xfrm>
            <a:off x="11484864" y="38313360"/>
            <a:ext cx="502920" cy="502920"/>
          </a:xfrm>
          <a:prstGeom prst="ellipse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88" name="Text 83"/>
          <p:cNvSpPr txBox="1"/>
          <p:nvPr/>
        </p:nvSpPr>
        <p:spPr>
          <a:xfrm>
            <a:off x="11484864" y="38313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89" name="Text 84"/>
          <p:cNvSpPr txBox="1"/>
          <p:nvPr/>
        </p:nvSpPr>
        <p:spPr>
          <a:xfrm>
            <a:off x="12124944" y="38221920"/>
            <a:ext cx="8833104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Indagar y rediseñar de forma continua sostiene la calidad del dispositivo.</a:t>
            </a:r>
            <a:endParaRPr lang="en-US" sz="2000" dirty="0"/>
          </a:p>
        </p:txBody>
      </p:sp>
      <p:sp>
        <p:nvSpPr>
          <p:cNvPr id="90" name="Shape 85"/>
          <p:cNvSpPr/>
          <p:nvPr/>
        </p:nvSpPr>
        <p:spPr>
          <a:xfrm>
            <a:off x="0" y="41230296"/>
            <a:ext cx="32397192" cy="1965960"/>
          </a:xfrm>
          <a:prstGeom prst="rect">
            <a:avLst/>
          </a:prstGeom>
          <a:solidFill>
            <a:srgbClr val="141A47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91" name="Text 86"/>
          <p:cNvSpPr txBox="1"/>
          <p:nvPr/>
        </p:nvSpPr>
        <p:spPr>
          <a:xfrm>
            <a:off x="914400" y="41888664"/>
            <a:ext cx="305683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F299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Contacto: </a:t>
            </a: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silvinasoruco@face.unju.edu.ar</a:t>
            </a:r>
            <a:r>
              <a:rPr lang="en-US" sz="2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Trabajo de carácter propositivo: fundamenta el diseño de la edición 2026, sin informar aún resultados empíricos de su implementación.</a:t>
            </a:r>
            <a:endParaRPr lang="en-US" sz="2200" dirty="0"/>
          </a:p>
        </p:txBody>
      </p:sp>
      <p:sp>
        <p:nvSpPr>
          <p:cNvPr id="92" name="Text 87"/>
          <p:cNvSpPr txBox="1"/>
          <p:nvPr/>
        </p:nvSpPr>
        <p:spPr>
          <a:xfrm>
            <a:off x="914400" y="42464736"/>
            <a:ext cx="305683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i="1" dirty="0">
                <a:solidFill>
                  <a:srgbClr val="AAB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Referencias (selección): Anijovich (2017) · Camilloni et al. (1998) · Fandiño Parra y Muñoz Barriga (2026) · Ponce-Rosero et al. (2025) · García Montero (2005)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555</Words>
  <Application>Microsoft Office PowerPoint</Application>
  <PresentationFormat>Personalizado</PresentationFormat>
  <Paragraphs>62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Cambria</vt:lpstr>
      <vt:lpstr>Office Theme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Silvina Soruco</cp:lastModifiedBy>
  <cp:revision>2</cp:revision>
  <dcterms:created xsi:type="dcterms:W3CDTF">2026-09-11T02:29:09Z</dcterms:created>
  <dcterms:modified xsi:type="dcterms:W3CDTF">2026-09-11T02:36:30Z</dcterms:modified>
</cp:coreProperties>
</file>