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2397700" cy="43195875"/>
  <p:notesSz cx="43195875" cy="323977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36" d="100"/>
          <a:sy n="36" d="100"/>
        </p:scale>
        <p:origin x="-46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288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397192" cy="6675120"/>
          </a:xfrm>
          <a:prstGeom prst="rect">
            <a:avLst/>
          </a:prstGeom>
          <a:solidFill>
            <a:srgbClr val="7A000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3" name="Text 1"/>
          <p:cNvSpPr/>
          <p:nvPr/>
        </p:nvSpPr>
        <p:spPr>
          <a:xfrm>
            <a:off x="914400" y="502920"/>
            <a:ext cx="30568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kern="0" spc="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CONGRESO NACIONAL DE ESTUDIOS DE ADMINISTRACIÓN PÚBLICA  —  AAEAP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914400" y="1234440"/>
            <a:ext cx="30568392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58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Vibe coding en el Estado: cómo Jujuy transformó su gestión pública con IA</a:t>
            </a:r>
            <a:endParaRPr lang="en-US" sz="5800" dirty="0"/>
          </a:p>
        </p:txBody>
      </p:sp>
      <p:sp>
        <p:nvSpPr>
          <p:cNvPr id="5" name="Shape 3"/>
          <p:cNvSpPr/>
          <p:nvPr/>
        </p:nvSpPr>
        <p:spPr>
          <a:xfrm>
            <a:off x="13455396" y="4069080"/>
            <a:ext cx="5486400" cy="0"/>
          </a:xfrm>
          <a:prstGeom prst="line">
            <a:avLst/>
          </a:prstGeom>
          <a:noFill/>
          <a:ln w="38100">
            <a:solidFill>
              <a:srgbClr val="C77B22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" name="Text 4"/>
          <p:cNvSpPr/>
          <p:nvPr/>
        </p:nvSpPr>
        <p:spPr>
          <a:xfrm>
            <a:off x="914400" y="4251960"/>
            <a:ext cx="305683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Olga Silvina Soruco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914400" y="4892040"/>
            <a:ext cx="305683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Facultad de Ciencias Económicas, Universidad Nacional de Jujuy (UNJu)  |  silvinasoruco@face.unju.edu.ar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10803636" y="5394960"/>
            <a:ext cx="3291840" cy="960120"/>
          </a:xfrm>
          <a:prstGeom prst="roundRect">
            <a:avLst>
              <a:gd name="adj" fmla="val 7619"/>
            </a:avLst>
          </a:prstGeom>
          <a:solidFill>
            <a:srgbClr val="7A0000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9" name="Text 7"/>
          <p:cNvSpPr/>
          <p:nvPr/>
        </p:nvSpPr>
        <p:spPr>
          <a:xfrm>
            <a:off x="10803636" y="5394960"/>
            <a:ext cx="3291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GOBIERNO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JUJUY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4552676" y="5394960"/>
            <a:ext cx="3291840" cy="960120"/>
          </a:xfrm>
          <a:prstGeom prst="roundRect">
            <a:avLst>
              <a:gd name="adj" fmla="val 7619"/>
            </a:avLst>
          </a:prstGeom>
          <a:solidFill>
            <a:srgbClr val="7A0000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1" name="Text 9"/>
          <p:cNvSpPr/>
          <p:nvPr/>
        </p:nvSpPr>
        <p:spPr>
          <a:xfrm>
            <a:off x="14552676" y="5394960"/>
            <a:ext cx="3291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UNJu — FACE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8301716" y="5394960"/>
            <a:ext cx="3291840" cy="960120"/>
          </a:xfrm>
          <a:prstGeom prst="roundRect">
            <a:avLst>
              <a:gd name="adj" fmla="val 7619"/>
            </a:avLst>
          </a:prstGeom>
          <a:solidFill>
            <a:srgbClr val="7A0000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13" name="Text 11"/>
          <p:cNvSpPr/>
          <p:nvPr/>
        </p:nvSpPr>
        <p:spPr>
          <a:xfrm>
            <a:off x="18301716" y="5394960"/>
            <a:ext cx="3291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AAEAP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14400" y="7086600"/>
            <a:ext cx="201168" cy="960120"/>
          </a:xfrm>
          <a:prstGeom prst="rect">
            <a:avLst/>
          </a:prstGeom>
          <a:solidFill>
            <a:srgbClr val="C77B2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5" name="Text 13"/>
          <p:cNvSpPr/>
          <p:nvPr/>
        </p:nvSpPr>
        <p:spPr>
          <a:xfrm>
            <a:off x="1280160" y="7040880"/>
            <a:ext cx="302026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Planteamiento del problema y objetivos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914400" y="8321040"/>
            <a:ext cx="15895564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C77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problema: </a:t>
            </a:r>
            <a:r>
              <a:rPr lang="en-US" sz="2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Secretaría de Informática de Jujuy incorporó IA (programación asistida, “vibe coding”) y migró a tecnologías open source con los mismos equipos técnicos preexistentes, de antigüedad y edad elevadas. El caso interpela el supuesto de que innovar exige renovar personal.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7727016" y="8321040"/>
            <a:ext cx="1375577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77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17727016" y="8970264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19" name="Text 17"/>
          <p:cNvSpPr/>
          <p:nvPr/>
        </p:nvSpPr>
        <p:spPr>
          <a:xfrm>
            <a:off x="17727016" y="89702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8412816" y="8915400"/>
            <a:ext cx="13069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Describir la transformación tecnológica y sus resultados de productividad.</a:t>
            </a:r>
            <a:endParaRPr lang="en-US" sz="2100" dirty="0"/>
          </a:p>
        </p:txBody>
      </p:sp>
      <p:sp>
        <p:nvSpPr>
          <p:cNvPr id="21" name="Shape 19"/>
          <p:cNvSpPr/>
          <p:nvPr/>
        </p:nvSpPr>
        <p:spPr>
          <a:xfrm>
            <a:off x="17727016" y="10021824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2" name="Text 20"/>
          <p:cNvSpPr/>
          <p:nvPr/>
        </p:nvSpPr>
        <p:spPr>
          <a:xfrm>
            <a:off x="17727016" y="10021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412816" y="9966960"/>
            <a:ext cx="13069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desafíos organizacionales, normativos y técnicos.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17727016" y="11073384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5" name="Text 23"/>
          <p:cNvSpPr/>
          <p:nvPr/>
        </p:nvSpPr>
        <p:spPr>
          <a:xfrm>
            <a:off x="17727016" y="110733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18412816" y="11018520"/>
            <a:ext cx="13069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1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Esbozar un modelo replicable de incorporación de IA para otras provincias.</a:t>
            </a:r>
            <a:endParaRPr lang="en-US" sz="2100" dirty="0"/>
          </a:p>
        </p:txBody>
      </p:sp>
      <p:sp>
        <p:nvSpPr>
          <p:cNvPr id="27" name="Shape 25"/>
          <p:cNvSpPr/>
          <p:nvPr/>
        </p:nvSpPr>
        <p:spPr>
          <a:xfrm>
            <a:off x="0" y="12435840"/>
            <a:ext cx="32397192" cy="5486400"/>
          </a:xfrm>
          <a:prstGeom prst="rect">
            <a:avLst/>
          </a:prstGeom>
          <a:solidFill>
            <a:srgbClr val="EEF2F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8" name="Shape 26"/>
          <p:cNvSpPr/>
          <p:nvPr/>
        </p:nvSpPr>
        <p:spPr>
          <a:xfrm>
            <a:off x="914400" y="12893040"/>
            <a:ext cx="201168" cy="960120"/>
          </a:xfrm>
          <a:prstGeom prst="rect">
            <a:avLst/>
          </a:prstGeom>
          <a:solidFill>
            <a:srgbClr val="C77B2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29" name="Text 27"/>
          <p:cNvSpPr/>
          <p:nvPr/>
        </p:nvSpPr>
        <p:spPr>
          <a:xfrm>
            <a:off x="1280160" y="12847320"/>
            <a:ext cx="302026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Metodología</a:t>
            </a:r>
            <a:endParaRPr lang="en-US" sz="3400" dirty="0"/>
          </a:p>
        </p:txBody>
      </p:sp>
      <p:sp>
        <p:nvSpPr>
          <p:cNvPr id="30" name="Text 28"/>
          <p:cNvSpPr/>
          <p:nvPr/>
        </p:nvSpPr>
        <p:spPr>
          <a:xfrm>
            <a:off x="914400" y="14173200"/>
            <a:ext cx="305683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Diseño cualitativo-descriptivo con elementos de estudio de caso. Fuente primaria: documento interno de la Secretaría de Informática. Fuentes secundarias: normativa AAIP y literatura CEPAL / CIPPEC.</a:t>
            </a:r>
            <a:endParaRPr lang="en-US" sz="2200" dirty="0"/>
          </a:p>
        </p:txBody>
      </p:sp>
      <p:sp>
        <p:nvSpPr>
          <p:cNvPr id="31" name="Shape 29"/>
          <p:cNvSpPr/>
          <p:nvPr/>
        </p:nvSpPr>
        <p:spPr>
          <a:xfrm>
            <a:off x="3031236" y="15636240"/>
            <a:ext cx="7863840" cy="1737360"/>
          </a:xfrm>
          <a:prstGeom prst="roundRect">
            <a:avLst>
              <a:gd name="adj" fmla="val 6316"/>
            </a:avLst>
          </a:prstGeom>
          <a:solidFill>
            <a:srgbClr val="7A0000"/>
          </a:solidFill>
          <a:ln/>
          <a:effectLst>
            <a:outerShdw blurRad="76200" dist="25400" dir="5400000" algn="bl" rotWithShape="0">
              <a:srgbClr val="1E2761">
                <a:alpha val="30000"/>
              </a:srgbClr>
            </a:outerShdw>
          </a:effectLst>
        </p:spPr>
        <p:txBody>
          <a:bodyPr/>
          <a:lstStyle/>
          <a:p>
            <a:endParaRPr lang="es-AR"/>
          </a:p>
        </p:txBody>
      </p:sp>
      <p:sp>
        <p:nvSpPr>
          <p:cNvPr id="32" name="Text 30"/>
          <p:cNvSpPr/>
          <p:nvPr/>
        </p:nvSpPr>
        <p:spPr>
          <a:xfrm>
            <a:off x="3031236" y="15636240"/>
            <a:ext cx="7863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Diseño institucional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transformación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10895076" y="15636240"/>
            <a:ext cx="1371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77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4000" dirty="0"/>
          </a:p>
        </p:txBody>
      </p:sp>
      <p:sp>
        <p:nvSpPr>
          <p:cNvPr id="34" name="Shape 32"/>
          <p:cNvSpPr/>
          <p:nvPr/>
        </p:nvSpPr>
        <p:spPr>
          <a:xfrm>
            <a:off x="12266676" y="15636240"/>
            <a:ext cx="7863840" cy="1737360"/>
          </a:xfrm>
          <a:prstGeom prst="roundRect">
            <a:avLst>
              <a:gd name="adj" fmla="val 6316"/>
            </a:avLst>
          </a:prstGeom>
          <a:solidFill>
            <a:srgbClr val="7A0000"/>
          </a:solidFill>
          <a:ln/>
          <a:effectLst>
            <a:outerShdw blurRad="76200" dist="25400" dir="5400000" algn="bl" rotWithShape="0">
              <a:srgbClr val="1E2761">
                <a:alpha val="30000"/>
              </a:srgbClr>
            </a:outerShdw>
          </a:effectLst>
        </p:spPr>
        <p:txBody>
          <a:bodyPr/>
          <a:lstStyle/>
          <a:p>
            <a:endParaRPr lang="es-AR"/>
          </a:p>
        </p:txBody>
      </p:sp>
      <p:sp>
        <p:nvSpPr>
          <p:cNvPr id="35" name="Text 33"/>
          <p:cNvSpPr/>
          <p:nvPr/>
        </p:nvSpPr>
        <p:spPr>
          <a:xfrm>
            <a:off x="12266676" y="15636240"/>
            <a:ext cx="7863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Aplicaciones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desarrolladas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20130516" y="15636240"/>
            <a:ext cx="1371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C77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4000" dirty="0"/>
          </a:p>
        </p:txBody>
      </p:sp>
      <p:sp>
        <p:nvSpPr>
          <p:cNvPr id="37" name="Shape 35"/>
          <p:cNvSpPr/>
          <p:nvPr/>
        </p:nvSpPr>
        <p:spPr>
          <a:xfrm>
            <a:off x="21502116" y="15636240"/>
            <a:ext cx="7863840" cy="1737360"/>
          </a:xfrm>
          <a:prstGeom prst="roundRect">
            <a:avLst>
              <a:gd name="adj" fmla="val 6316"/>
            </a:avLst>
          </a:prstGeom>
          <a:solidFill>
            <a:srgbClr val="7A0000"/>
          </a:solidFill>
          <a:ln/>
          <a:effectLst>
            <a:outerShdw blurRad="76200" dist="25400" dir="5400000" algn="bl" rotWithShape="0">
              <a:srgbClr val="1E2761">
                <a:alpha val="30000"/>
              </a:srgbClr>
            </a:outerShdw>
          </a:effectLst>
        </p:spPr>
        <p:txBody>
          <a:bodyPr/>
          <a:lstStyle/>
          <a:p>
            <a:endParaRPr lang="es-AR"/>
          </a:p>
        </p:txBody>
      </p:sp>
      <p:sp>
        <p:nvSpPr>
          <p:cNvPr id="38" name="Text 36"/>
          <p:cNvSpPr/>
          <p:nvPr/>
        </p:nvSpPr>
        <p:spPr>
          <a:xfrm>
            <a:off x="21502116" y="15636240"/>
            <a:ext cx="7863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Comparación de procesos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/ después</a:t>
            </a:r>
            <a:endParaRPr lang="en-US" sz="2000" dirty="0"/>
          </a:p>
        </p:txBody>
      </p:sp>
      <p:sp>
        <p:nvSpPr>
          <p:cNvPr id="39" name="Shape 37"/>
          <p:cNvSpPr/>
          <p:nvPr/>
        </p:nvSpPr>
        <p:spPr>
          <a:xfrm>
            <a:off x="914400" y="18973800"/>
            <a:ext cx="201168" cy="960120"/>
          </a:xfrm>
          <a:prstGeom prst="rect">
            <a:avLst/>
          </a:prstGeom>
          <a:solidFill>
            <a:srgbClr val="C77B2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40" name="Text 38"/>
          <p:cNvSpPr/>
          <p:nvPr/>
        </p:nvSpPr>
        <p:spPr>
          <a:xfrm>
            <a:off x="1280160" y="18928080"/>
            <a:ext cx="302026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1E2761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Resultados destacados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914400" y="20253960"/>
            <a:ext cx="9823704" cy="2743200"/>
          </a:xfrm>
          <a:prstGeom prst="roundRect">
            <a:avLst>
              <a:gd name="adj" fmla="val 3333"/>
            </a:avLst>
          </a:prstGeom>
          <a:solidFill>
            <a:srgbClr val="F3DCC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42" name="Text 40"/>
          <p:cNvSpPr/>
          <p:nvPr/>
        </p:nvSpPr>
        <p:spPr>
          <a:xfrm>
            <a:off x="914400" y="20436840"/>
            <a:ext cx="982370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77B22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25–50%</a:t>
            </a:r>
            <a:endParaRPr lang="en-US" sz="4800" dirty="0"/>
          </a:p>
        </p:txBody>
      </p:sp>
      <p:sp>
        <p:nvSpPr>
          <p:cNvPr id="43" name="Text 41"/>
          <p:cNvSpPr/>
          <p:nvPr/>
        </p:nvSpPr>
        <p:spPr>
          <a:xfrm>
            <a:off x="1188720" y="21854160"/>
            <a:ext cx="927506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eficiencia diaria</a:t>
            </a:r>
            <a:endParaRPr lang="en-US" sz="18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programación</a:t>
            </a:r>
            <a:endParaRPr lang="en-US" sz="1800" dirty="0"/>
          </a:p>
        </p:txBody>
      </p:sp>
      <p:sp>
        <p:nvSpPr>
          <p:cNvPr id="44" name="Shape 42"/>
          <p:cNvSpPr/>
          <p:nvPr/>
        </p:nvSpPr>
        <p:spPr>
          <a:xfrm>
            <a:off x="11286744" y="20253960"/>
            <a:ext cx="9823704" cy="2743200"/>
          </a:xfrm>
          <a:prstGeom prst="roundRect">
            <a:avLst>
              <a:gd name="adj" fmla="val 3333"/>
            </a:avLst>
          </a:prstGeom>
          <a:solidFill>
            <a:srgbClr val="F3DCC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45" name="Text 43"/>
          <p:cNvSpPr/>
          <p:nvPr/>
        </p:nvSpPr>
        <p:spPr>
          <a:xfrm>
            <a:off x="11286744" y="20436840"/>
            <a:ext cx="982370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77B22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3x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11561064" y="21854160"/>
            <a:ext cx="927506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productos entregados</a:t>
            </a:r>
            <a:endParaRPr lang="en-US" sz="18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en períodos previos</a:t>
            </a:r>
            <a:endParaRPr lang="en-US" sz="1800" dirty="0"/>
          </a:p>
        </p:txBody>
      </p:sp>
      <p:sp>
        <p:nvSpPr>
          <p:cNvPr id="47" name="Shape 45"/>
          <p:cNvSpPr/>
          <p:nvPr/>
        </p:nvSpPr>
        <p:spPr>
          <a:xfrm>
            <a:off x="21659088" y="20253960"/>
            <a:ext cx="9823704" cy="2743200"/>
          </a:xfrm>
          <a:prstGeom prst="roundRect">
            <a:avLst>
              <a:gd name="adj" fmla="val 3333"/>
            </a:avLst>
          </a:prstGeom>
          <a:solidFill>
            <a:srgbClr val="F3DCC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48" name="Text 46"/>
          <p:cNvSpPr/>
          <p:nvPr/>
        </p:nvSpPr>
        <p:spPr>
          <a:xfrm>
            <a:off x="21659088" y="20436840"/>
            <a:ext cx="982370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C77B22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Meses →</a:t>
            </a:r>
            <a:endParaRPr lang="en-US" sz="4800" dirty="0"/>
          </a:p>
          <a:p>
            <a:pPr marL="0" indent="0" algn="ctr">
              <a:buNone/>
            </a:pPr>
            <a:r>
              <a:rPr lang="en-US" sz="4800" b="1" dirty="0">
                <a:solidFill>
                  <a:srgbClr val="C77B22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semanas</a:t>
            </a:r>
            <a:endParaRPr lang="en-US" sz="4800" dirty="0"/>
          </a:p>
        </p:txBody>
      </p:sp>
      <p:sp>
        <p:nvSpPr>
          <p:cNvPr id="49" name="Text 47"/>
          <p:cNvSpPr/>
          <p:nvPr/>
        </p:nvSpPr>
        <p:spPr>
          <a:xfrm>
            <a:off x="21933408" y="21854160"/>
            <a:ext cx="927506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reducción de los plazos</a:t>
            </a:r>
            <a:endParaRPr lang="en-US" sz="18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8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desarrollo</a:t>
            </a:r>
            <a:endParaRPr lang="en-US" sz="1800" dirty="0"/>
          </a:p>
        </p:txBody>
      </p:sp>
      <p:sp>
        <p:nvSpPr>
          <p:cNvPr id="50" name="Text 48"/>
          <p:cNvSpPr/>
          <p:nvPr/>
        </p:nvSpPr>
        <p:spPr>
          <a:xfrm>
            <a:off x="914400" y="23271480"/>
            <a:ext cx="30568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77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Procesos administrativos: antes y después de la IA</a:t>
            </a:r>
            <a:endParaRPr lang="en-US" sz="2400" dirty="0"/>
          </a:p>
        </p:txBody>
      </p:sp>
      <p:graphicFrame>
        <p:nvGraphicFramePr>
          <p:cNvPr id="5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62368"/>
              </p:ext>
            </p:extLst>
          </p:nvPr>
        </p:nvGraphicFramePr>
        <p:xfrm>
          <a:off x="914400" y="23957280"/>
          <a:ext cx="30568392" cy="5029200"/>
        </p:xfrm>
        <a:graphic>
          <a:graphicData uri="http://schemas.openxmlformats.org/drawingml/2006/table">
            <a:tbl>
              <a:tblPr/>
              <a:tblGrid>
                <a:gridCol w="6113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7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7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Dimensión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00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Después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Plazos de entrega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 evaluaba factibilidad y luego se fijaban plazos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Los plazos se fijan de antemano y deben cumplirse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Relevamiento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Reuniones extensas, semanas hasta la demanda formal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Días, con un MVP sujeto a mejora continua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Rol del programador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Escribir código línea por línea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Arquitecto y revisor del código asistido por IA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Costos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Licenciamiento fijo y previsible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Costos variables por consumo de IA / infraestructura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91440" marB="91440" anchor="ctr">
                    <a:lnL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2" name="Text 49"/>
          <p:cNvSpPr/>
          <p:nvPr/>
        </p:nvSpPr>
        <p:spPr>
          <a:xfrm>
            <a:off x="914400" y="29352240"/>
            <a:ext cx="30568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77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desarrollados para el Estado provincial</a:t>
            </a:r>
            <a:endParaRPr lang="en-US" sz="2400" dirty="0"/>
          </a:p>
        </p:txBody>
      </p:sp>
      <p:sp>
        <p:nvSpPr>
          <p:cNvPr id="53" name="Shape 50"/>
          <p:cNvSpPr/>
          <p:nvPr/>
        </p:nvSpPr>
        <p:spPr>
          <a:xfrm>
            <a:off x="914400" y="30129480"/>
            <a:ext cx="7402068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4" name="Shape 51"/>
          <p:cNvSpPr/>
          <p:nvPr/>
        </p:nvSpPr>
        <p:spPr>
          <a:xfrm>
            <a:off x="1143000" y="30330648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5" name="Text 52"/>
          <p:cNvSpPr/>
          <p:nvPr/>
        </p:nvSpPr>
        <p:spPr>
          <a:xfrm>
            <a:off x="1143000" y="30330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56" name="Text 53"/>
          <p:cNvSpPr/>
          <p:nvPr/>
        </p:nvSpPr>
        <p:spPr>
          <a:xfrm>
            <a:off x="1097280" y="30787848"/>
            <a:ext cx="70363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para Desarrollo Humano</a:t>
            </a:r>
            <a:endParaRPr lang="en-US" sz="1500" dirty="0"/>
          </a:p>
        </p:txBody>
      </p:sp>
      <p:sp>
        <p:nvSpPr>
          <p:cNvPr id="57" name="Shape 54"/>
          <p:cNvSpPr/>
          <p:nvPr/>
        </p:nvSpPr>
        <p:spPr>
          <a:xfrm>
            <a:off x="8636508" y="30129480"/>
            <a:ext cx="7402068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58" name="Shape 55"/>
          <p:cNvSpPr/>
          <p:nvPr/>
        </p:nvSpPr>
        <p:spPr>
          <a:xfrm>
            <a:off x="8865108" y="30330648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59" name="Text 56"/>
          <p:cNvSpPr/>
          <p:nvPr/>
        </p:nvSpPr>
        <p:spPr>
          <a:xfrm>
            <a:off x="8865108" y="30330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60" name="Text 57"/>
          <p:cNvSpPr/>
          <p:nvPr/>
        </p:nvSpPr>
        <p:spPr>
          <a:xfrm>
            <a:off x="8819388" y="30787848"/>
            <a:ext cx="70363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Modernización de sueldos</a:t>
            </a:r>
            <a:endParaRPr lang="en-US" sz="1500" dirty="0"/>
          </a:p>
        </p:txBody>
      </p:sp>
      <p:sp>
        <p:nvSpPr>
          <p:cNvPr id="61" name="Shape 58"/>
          <p:cNvSpPr/>
          <p:nvPr/>
        </p:nvSpPr>
        <p:spPr>
          <a:xfrm>
            <a:off x="16358616" y="30129480"/>
            <a:ext cx="7402068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2" name="Shape 59"/>
          <p:cNvSpPr/>
          <p:nvPr/>
        </p:nvSpPr>
        <p:spPr>
          <a:xfrm>
            <a:off x="16587216" y="30330648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63" name="Text 60"/>
          <p:cNvSpPr/>
          <p:nvPr/>
        </p:nvSpPr>
        <p:spPr>
          <a:xfrm>
            <a:off x="16587216" y="30330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64" name="Text 61"/>
          <p:cNvSpPr/>
          <p:nvPr/>
        </p:nvSpPr>
        <p:spPr>
          <a:xfrm>
            <a:off x="16541496" y="30787848"/>
            <a:ext cx="70363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Pagos masivos</a:t>
            </a:r>
            <a:endParaRPr lang="en-US" sz="1500" dirty="0"/>
          </a:p>
        </p:txBody>
      </p:sp>
      <p:sp>
        <p:nvSpPr>
          <p:cNvPr id="65" name="Shape 62"/>
          <p:cNvSpPr/>
          <p:nvPr/>
        </p:nvSpPr>
        <p:spPr>
          <a:xfrm>
            <a:off x="24080724" y="30129480"/>
            <a:ext cx="7402068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66" name="Shape 63"/>
          <p:cNvSpPr/>
          <p:nvPr/>
        </p:nvSpPr>
        <p:spPr>
          <a:xfrm>
            <a:off x="24309324" y="30330648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67" name="Text 64"/>
          <p:cNvSpPr/>
          <p:nvPr/>
        </p:nvSpPr>
        <p:spPr>
          <a:xfrm>
            <a:off x="24309324" y="30330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68" name="Text 65"/>
          <p:cNvSpPr/>
          <p:nvPr/>
        </p:nvSpPr>
        <p:spPr>
          <a:xfrm>
            <a:off x="24263604" y="30787848"/>
            <a:ext cx="70363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Liquidaciones F.931</a:t>
            </a:r>
            <a:endParaRPr lang="en-US" sz="1500" dirty="0"/>
          </a:p>
        </p:txBody>
      </p:sp>
      <p:sp>
        <p:nvSpPr>
          <p:cNvPr id="69" name="Shape 66"/>
          <p:cNvSpPr/>
          <p:nvPr/>
        </p:nvSpPr>
        <p:spPr>
          <a:xfrm>
            <a:off x="914400" y="31912560"/>
            <a:ext cx="7402068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0" name="Shape 67"/>
          <p:cNvSpPr/>
          <p:nvPr/>
        </p:nvSpPr>
        <p:spPr>
          <a:xfrm>
            <a:off x="1143000" y="32113728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1" name="Text 68"/>
          <p:cNvSpPr/>
          <p:nvPr/>
        </p:nvSpPr>
        <p:spPr>
          <a:xfrm>
            <a:off x="1143000" y="321137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72" name="Text 69"/>
          <p:cNvSpPr/>
          <p:nvPr/>
        </p:nvSpPr>
        <p:spPr>
          <a:xfrm>
            <a:off x="1097280" y="32570928"/>
            <a:ext cx="70363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Inscripción a la Fiesta Nacional de los Estudiantes</a:t>
            </a:r>
            <a:endParaRPr lang="en-US" sz="1500" dirty="0"/>
          </a:p>
        </p:txBody>
      </p:sp>
      <p:sp>
        <p:nvSpPr>
          <p:cNvPr id="73" name="Shape 70"/>
          <p:cNvSpPr/>
          <p:nvPr/>
        </p:nvSpPr>
        <p:spPr>
          <a:xfrm>
            <a:off x="8636508" y="31912560"/>
            <a:ext cx="7402068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4" name="Shape 71"/>
          <p:cNvSpPr/>
          <p:nvPr/>
        </p:nvSpPr>
        <p:spPr>
          <a:xfrm>
            <a:off x="8865108" y="32113728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5" name="Text 72"/>
          <p:cNvSpPr/>
          <p:nvPr/>
        </p:nvSpPr>
        <p:spPr>
          <a:xfrm>
            <a:off x="8865108" y="321137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76" name="Text 73"/>
          <p:cNvSpPr/>
          <p:nvPr/>
        </p:nvSpPr>
        <p:spPr>
          <a:xfrm>
            <a:off x="8819388" y="32570928"/>
            <a:ext cx="70363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Gestión de compras</a:t>
            </a:r>
            <a:endParaRPr lang="en-US" sz="1500" dirty="0"/>
          </a:p>
        </p:txBody>
      </p:sp>
      <p:sp>
        <p:nvSpPr>
          <p:cNvPr id="77" name="Shape 74"/>
          <p:cNvSpPr/>
          <p:nvPr/>
        </p:nvSpPr>
        <p:spPr>
          <a:xfrm>
            <a:off x="16358616" y="31912560"/>
            <a:ext cx="7402068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78" name="Shape 75"/>
          <p:cNvSpPr/>
          <p:nvPr/>
        </p:nvSpPr>
        <p:spPr>
          <a:xfrm>
            <a:off x="16587216" y="32113728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79" name="Text 76"/>
          <p:cNvSpPr/>
          <p:nvPr/>
        </p:nvSpPr>
        <p:spPr>
          <a:xfrm>
            <a:off x="16587216" y="321137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80" name="Text 77"/>
          <p:cNvSpPr/>
          <p:nvPr/>
        </p:nvSpPr>
        <p:spPr>
          <a:xfrm>
            <a:off x="16541496" y="32570928"/>
            <a:ext cx="70363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Unificada de Sitios Corporativos</a:t>
            </a:r>
            <a:endParaRPr lang="en-US" sz="1500" dirty="0"/>
          </a:p>
        </p:txBody>
      </p:sp>
      <p:sp>
        <p:nvSpPr>
          <p:cNvPr id="81" name="Shape 78"/>
          <p:cNvSpPr/>
          <p:nvPr/>
        </p:nvSpPr>
        <p:spPr>
          <a:xfrm>
            <a:off x="24080724" y="31912560"/>
            <a:ext cx="7402068" cy="146304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s-AR"/>
          </a:p>
        </p:txBody>
      </p:sp>
      <p:sp>
        <p:nvSpPr>
          <p:cNvPr id="82" name="Shape 79"/>
          <p:cNvSpPr/>
          <p:nvPr/>
        </p:nvSpPr>
        <p:spPr>
          <a:xfrm>
            <a:off x="24309324" y="32113728"/>
            <a:ext cx="438912" cy="438912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83" name="Text 80"/>
          <p:cNvSpPr/>
          <p:nvPr/>
        </p:nvSpPr>
        <p:spPr>
          <a:xfrm>
            <a:off x="24309324" y="3211372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700" dirty="0"/>
          </a:p>
        </p:txBody>
      </p:sp>
      <p:sp>
        <p:nvSpPr>
          <p:cNvPr id="84" name="Text 81"/>
          <p:cNvSpPr/>
          <p:nvPr/>
        </p:nvSpPr>
        <p:spPr>
          <a:xfrm>
            <a:off x="24263604" y="32570928"/>
            <a:ext cx="70363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acceso a edificios públicos</a:t>
            </a:r>
            <a:endParaRPr lang="en-US" sz="1500" dirty="0"/>
          </a:p>
        </p:txBody>
      </p:sp>
      <p:sp>
        <p:nvSpPr>
          <p:cNvPr id="85" name="Text 82"/>
          <p:cNvSpPr/>
          <p:nvPr/>
        </p:nvSpPr>
        <p:spPr>
          <a:xfrm>
            <a:off x="914400" y="33924240"/>
            <a:ext cx="3056839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77B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Riesgos y desafíos</a:t>
            </a:r>
            <a:endParaRPr lang="en-US" sz="2400" dirty="0"/>
          </a:p>
        </p:txBody>
      </p:sp>
      <p:sp>
        <p:nvSpPr>
          <p:cNvPr id="86" name="Shape 83"/>
          <p:cNvSpPr/>
          <p:nvPr/>
        </p:nvSpPr>
        <p:spPr>
          <a:xfrm>
            <a:off x="914400" y="34564320"/>
            <a:ext cx="15009876" cy="2560320"/>
          </a:xfrm>
          <a:prstGeom prst="rect">
            <a:avLst/>
          </a:prstGeom>
          <a:solidFill>
            <a:srgbClr val="EEF2F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87" name="Text 84"/>
          <p:cNvSpPr/>
          <p:nvPr/>
        </p:nvSpPr>
        <p:spPr>
          <a:xfrm>
            <a:off x="1234440" y="34728912"/>
            <a:ext cx="143697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Riesgos</a:t>
            </a:r>
            <a:endParaRPr lang="en-US" sz="2000" dirty="0"/>
          </a:p>
        </p:txBody>
      </p:sp>
      <p:sp>
        <p:nvSpPr>
          <p:cNvPr id="88" name="Text 85"/>
          <p:cNvSpPr/>
          <p:nvPr/>
        </p:nvSpPr>
        <p:spPr>
          <a:xfrm>
            <a:off x="1234440" y="35250120"/>
            <a:ext cx="1436979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>
              <a:spcAft>
                <a:spcPts val="800"/>
              </a:spcAft>
              <a:buSzPct val="100000"/>
              <a:buChar char="■"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Protección de datos personales sensibles</a:t>
            </a:r>
            <a:endParaRPr lang="en-US" sz="1600" dirty="0"/>
          </a:p>
          <a:p>
            <a:pPr marL="254000" indent="-254000">
              <a:spcAft>
                <a:spcPts val="800"/>
              </a:spcAft>
              <a:buSzPct val="100000"/>
              <a:buChar char="■"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Seguridad ante la exposición pública del código</a:t>
            </a:r>
            <a:endParaRPr lang="en-US" sz="1600" dirty="0"/>
          </a:p>
          <a:p>
            <a:pPr marL="254000" indent="-254000">
              <a:spcAft>
                <a:spcPts val="800"/>
              </a:spcAft>
              <a:buSzPct val="100000"/>
              <a:buChar char="■"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Duplicidad de datos por micro-sistemas informales</a:t>
            </a:r>
            <a:endParaRPr lang="en-US" sz="1600" dirty="0"/>
          </a:p>
          <a:p>
            <a:pPr marL="254000" indent="-254000">
              <a:spcAft>
                <a:spcPts val="800"/>
              </a:spcAft>
              <a:buSzPct val="100000"/>
              <a:buChar char="■"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Dependencia de proveedores externos de IA</a:t>
            </a:r>
            <a:endParaRPr lang="en-US" sz="1600" dirty="0"/>
          </a:p>
        </p:txBody>
      </p:sp>
      <p:sp>
        <p:nvSpPr>
          <p:cNvPr id="89" name="Shape 86"/>
          <p:cNvSpPr/>
          <p:nvPr/>
        </p:nvSpPr>
        <p:spPr>
          <a:xfrm>
            <a:off x="16472916" y="34564320"/>
            <a:ext cx="15009876" cy="2560320"/>
          </a:xfrm>
          <a:prstGeom prst="rect">
            <a:avLst/>
          </a:prstGeom>
          <a:solidFill>
            <a:srgbClr val="EEF2FB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90" name="Text 87"/>
          <p:cNvSpPr/>
          <p:nvPr/>
        </p:nvSpPr>
        <p:spPr>
          <a:xfrm>
            <a:off x="16792956" y="34728912"/>
            <a:ext cx="143697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Desafíos</a:t>
            </a:r>
            <a:endParaRPr lang="en-US" sz="2000" dirty="0"/>
          </a:p>
        </p:txBody>
      </p:sp>
      <p:sp>
        <p:nvSpPr>
          <p:cNvPr id="91" name="Text 88"/>
          <p:cNvSpPr/>
          <p:nvPr/>
        </p:nvSpPr>
        <p:spPr>
          <a:xfrm>
            <a:off x="16792956" y="35250120"/>
            <a:ext cx="14369796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>
              <a:spcAft>
                <a:spcPts val="800"/>
              </a:spcAft>
              <a:buSzPct val="100000"/>
              <a:buChar char="■"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Transparencia y explicabilidad algorítmica</a:t>
            </a:r>
            <a:endParaRPr lang="en-US" sz="1600" dirty="0"/>
          </a:p>
          <a:p>
            <a:pPr marL="254000" indent="-254000">
              <a:spcAft>
                <a:spcPts val="800"/>
              </a:spcAft>
              <a:buSzPct val="100000"/>
              <a:buChar char="■"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Supervisión humana significativa y sostenida</a:t>
            </a:r>
            <a:endParaRPr lang="en-US" sz="1600" dirty="0"/>
          </a:p>
          <a:p>
            <a:pPr marL="254000" indent="-254000">
              <a:spcAft>
                <a:spcPts val="800"/>
              </a:spcAft>
              <a:buSzPct val="100000"/>
              <a:buChar char="■"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Sostenibilidad presupuestaria y tecnológica</a:t>
            </a:r>
            <a:endParaRPr lang="en-US" sz="1600" dirty="0"/>
          </a:p>
          <a:p>
            <a:pPr marL="254000" indent="-254000">
              <a:spcAft>
                <a:spcPts val="800"/>
              </a:spcAft>
              <a:buSzPct val="100000"/>
              <a:buChar char="■"/>
            </a:pPr>
            <a:r>
              <a:rPr lang="en-US" sz="16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Gobernanza y estandarización a escala</a:t>
            </a:r>
            <a:endParaRPr lang="en-US" sz="1600" dirty="0"/>
          </a:p>
        </p:txBody>
      </p:sp>
      <p:sp>
        <p:nvSpPr>
          <p:cNvPr id="92" name="Shape 89"/>
          <p:cNvSpPr/>
          <p:nvPr/>
        </p:nvSpPr>
        <p:spPr>
          <a:xfrm>
            <a:off x="0" y="37353240"/>
            <a:ext cx="32397192" cy="5029200"/>
          </a:xfrm>
          <a:prstGeom prst="rect">
            <a:avLst/>
          </a:prstGeom>
          <a:solidFill>
            <a:srgbClr val="7A0000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93" name="Shape 90"/>
          <p:cNvSpPr/>
          <p:nvPr/>
        </p:nvSpPr>
        <p:spPr>
          <a:xfrm>
            <a:off x="914400" y="37444680"/>
            <a:ext cx="201168" cy="960120"/>
          </a:xfrm>
          <a:prstGeom prst="rect">
            <a:avLst/>
          </a:prstGeom>
          <a:solidFill>
            <a:srgbClr val="C77B22"/>
          </a:solidFill>
          <a:ln/>
        </p:spPr>
        <p:txBody>
          <a:bodyPr/>
          <a:lstStyle/>
          <a:p>
            <a:endParaRPr lang="es-AR"/>
          </a:p>
        </p:txBody>
      </p:sp>
      <p:sp>
        <p:nvSpPr>
          <p:cNvPr id="94" name="Text 91"/>
          <p:cNvSpPr/>
          <p:nvPr/>
        </p:nvSpPr>
        <p:spPr>
          <a:xfrm>
            <a:off x="1280160" y="37398960"/>
            <a:ext cx="3020263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Bookman Old Style" pitchFamily="34" charset="0"/>
                <a:ea typeface="Bookman Old Style" pitchFamily="34" charset="-122"/>
                <a:cs typeface="Bookman Old Style" pitchFamily="34" charset="-120"/>
              </a:rPr>
              <a:t>Conclusiones — lo aprendido</a:t>
            </a:r>
            <a:endParaRPr lang="en-US" sz="3400" dirty="0"/>
          </a:p>
        </p:txBody>
      </p:sp>
      <p:sp>
        <p:nvSpPr>
          <p:cNvPr id="95" name="Text 92"/>
          <p:cNvSpPr/>
          <p:nvPr/>
        </p:nvSpPr>
        <p:spPr>
          <a:xfrm>
            <a:off x="1280160" y="38679120"/>
            <a:ext cx="29836872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81000" indent="-381000">
              <a:spcAft>
                <a:spcPts val="900"/>
              </a:spcAft>
              <a:buSzPct val="100000"/>
              <a:buChar char="✓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adopción de IA es, ante todo, una decisión política y de método — no de recambio generacional.</a:t>
            </a:r>
            <a:endParaRPr lang="en-US" sz="2000" dirty="0"/>
          </a:p>
          <a:p>
            <a:pPr marL="381000" indent="-381000">
              <a:spcAft>
                <a:spcPts val="900"/>
              </a:spcAft>
              <a:buSzPct val="100000"/>
              <a:buChar char="✓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Equipos con 15 años de antigüedad promedio lideraron la transformación con capacitación sostenida.</a:t>
            </a:r>
            <a:endParaRPr lang="en-US" sz="2000" dirty="0"/>
          </a:p>
          <a:p>
            <a:pPr marL="381000" indent="-381000">
              <a:spcAft>
                <a:spcPts val="900"/>
              </a:spcAft>
              <a:buSzPct val="100000"/>
              <a:buChar char="✓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velocidad que habilita la IA exige gobernanza de datos para no perder valor público.</a:t>
            </a:r>
            <a:endParaRPr lang="en-US" sz="2000" dirty="0"/>
          </a:p>
          <a:p>
            <a:pPr marL="381000" indent="-381000">
              <a:spcAft>
                <a:spcPts val="900"/>
              </a:spcAft>
              <a:buSzPct val="100000"/>
              <a:buChar char="✓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propone un modelo de 5 componentes, replicable en otras jurisdicciones provinciales.</a:t>
            </a:r>
            <a:endParaRPr lang="en-US" sz="2000" dirty="0"/>
          </a:p>
          <a:p>
            <a:pPr marL="381000" indent="-381000">
              <a:spcAft>
                <a:spcPts val="900"/>
              </a:spcAft>
              <a:buSzPct val="100000"/>
              <a:buChar char="✓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supervisión humana y la transparencia algorítmica son condiciones, no opciones.</a:t>
            </a:r>
            <a:endParaRPr lang="en-US" sz="2000" dirty="0"/>
          </a:p>
        </p:txBody>
      </p:sp>
      <p:sp>
        <p:nvSpPr>
          <p:cNvPr id="96" name="Text 93"/>
          <p:cNvSpPr/>
          <p:nvPr/>
        </p:nvSpPr>
        <p:spPr>
          <a:xfrm>
            <a:off x="914400" y="42519600"/>
            <a:ext cx="305683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B6B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Fuente: elaboración propia a partir del documento interno de la Secretaría de Informática, Ministerio de Hacienda y Finanzas de Jujuy (2026); CIPPEC (2026a); CEPAL (2025a); AAIP (2024).  |  Contacto: silvinasoruco@face.unju.edu.ar</a:t>
            </a:r>
            <a:endParaRPr lang="en-US" sz="1400" dirty="0"/>
          </a:p>
        </p:txBody>
      </p:sp>
      <p:pic>
        <p:nvPicPr>
          <p:cNvPr id="98" name="Imagen 97">
            <a:extLst>
              <a:ext uri="{FF2B5EF4-FFF2-40B4-BE49-F238E27FC236}">
                <a16:creationId xmlns:a16="http://schemas.microsoft.com/office/drawing/2014/main" id="{A2F3F99D-6236-B849-3BE7-B35A8B506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4786" y="3800788"/>
            <a:ext cx="1917285" cy="18898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1625064-E49A-4FF7-8230-2343FCE7207D}">
  <we:reference id="wa200005566" version="3.0.0.4" store="es-ES" storeType="OMEX"/>
  <we:alternateReferences>
    <we:reference id="WA200005566" version="3.0.0.4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525</Words>
  <Application>Microsoft Office PowerPoint</Application>
  <PresentationFormat>Personalizado</PresentationFormat>
  <Paragraphs>90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Bookman Old Style</vt:lpstr>
      <vt:lpstr>Calibri</vt:lpstr>
      <vt:lpstr>Office Theme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Silvina Soruco</cp:lastModifiedBy>
  <cp:revision>2</cp:revision>
  <dcterms:created xsi:type="dcterms:W3CDTF">2026-09-11T03:43:36Z</dcterms:created>
  <dcterms:modified xsi:type="dcterms:W3CDTF">2026-09-11T03:51:25Z</dcterms:modified>
</cp:coreProperties>
</file>