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6" r:id="rId4"/>
    <p:sldId id="258" r:id="rId5"/>
    <p:sldId id="261" r:id="rId6"/>
    <p:sldId id="267" r:id="rId7"/>
    <p:sldId id="268" r:id="rId8"/>
    <p:sldId id="270" r:id="rId9"/>
    <p:sldId id="271" r:id="rId10"/>
    <p:sldId id="272" r:id="rId11"/>
    <p:sldId id="269" r:id="rId12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53045C-366E-4165-84E3-E7CC09BA6DB6}" type="datetimeFigureOut">
              <a:rPr lang="es-PE" smtClean="0"/>
              <a:t>22/09/2026</a:t>
            </a:fld>
            <a:endParaRPr lang="es-P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AA0A97-0B43-4617-ABD7-5A85D7C38B9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9137778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93B1E5-5039-2F2F-8E55-9431E8BA76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575369"/>
            <a:ext cx="105156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42F83CF-2729-22DC-58AD-68E7C6D21A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440937"/>
            <a:ext cx="105156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C4F2766-29EB-FEBC-0156-45BA3D0C2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4141E-F993-44AE-ADEE-3E15A961444A}" type="datetimeFigureOut">
              <a:rPr lang="es-PE" smtClean="0"/>
              <a:t>22/09/2026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ED0A2AC-B6A2-AB37-8422-FEB7EA718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8C7B858-44F2-E75F-34A2-ADBF5454A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5D610-4DB8-427F-8A26-9BF501B1840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923085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6C601B-4F8A-BD69-B3EA-DA8FAF7FE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84852"/>
            <a:ext cx="10515600" cy="776288"/>
          </a:xfrm>
        </p:spPr>
        <p:txBody>
          <a:bodyPr/>
          <a:lstStyle/>
          <a:p>
            <a:r>
              <a:rPr lang="es-ES" dirty="0"/>
              <a:t>Haga clic para modificar el estilo de título del patrón</a:t>
            </a:r>
            <a:endParaRPr lang="es-PE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2419DA6-8509-F4E8-8606-5E4908764E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PE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96FFC5A-8DAB-30F8-2215-696AD673F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4141E-F993-44AE-ADEE-3E15A961444A}" type="datetimeFigureOut">
              <a:rPr lang="es-PE" smtClean="0"/>
              <a:t>22/09/2026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FD9AB81-96D3-660B-9B15-01A2B0741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BF3C4A-15B7-B28A-6274-2EC93E6D7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5D610-4DB8-427F-8A26-9BF501B1840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206826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C5B1A4-7443-A9FA-2554-FB45647DD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A34E6BA-6359-185F-3BD5-7824269990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020F5EE-06B7-BF8B-5661-27D861053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4141E-F993-44AE-ADEE-3E15A961444A}" type="datetimeFigureOut">
              <a:rPr lang="es-PE" smtClean="0"/>
              <a:t>22/09/2026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3E15366-4BB0-8664-D615-6BBDBB898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28D959E-BB57-03DF-0568-D9BCF7C9A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5D610-4DB8-427F-8A26-9BF501B1840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306816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F34ADC-8292-46A1-DFFD-B71D886B3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63205"/>
            <a:ext cx="10515600" cy="74273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32CCB59-5287-20A2-82E7-5B8B040C4B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281806"/>
            <a:ext cx="5181600" cy="3895156"/>
          </a:xfrm>
        </p:spPr>
        <p:txBody>
          <a:bodyPr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PE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FFB67BF-C153-5691-40B6-01559E2AC6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281805"/>
            <a:ext cx="5181600" cy="3895157"/>
          </a:xfrm>
        </p:spPr>
        <p:txBody>
          <a:bodyPr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PE" dirty="0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BA087AC-6EDC-119A-4015-9E89880BB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4141E-F993-44AE-ADEE-3E15A961444A}" type="datetimeFigureOut">
              <a:rPr lang="es-PE" smtClean="0"/>
              <a:t>22/09/2026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358CF78-5028-C97F-5541-D5E659F23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4536EC8-7165-C67D-B393-098DB6235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5D610-4DB8-427F-8A26-9BF501B1840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761132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082B01-1D7E-5C33-0E94-8EBB4BA3D6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383411"/>
            <a:ext cx="10515600" cy="668004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DDBA211-D66D-6307-4622-27E13CDF14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2122045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7AC47A6-D827-1477-3A99-C8E1A83497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020037"/>
            <a:ext cx="5157787" cy="3169626"/>
          </a:xfrm>
        </p:spPr>
        <p:txBody>
          <a:bodyPr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PE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72B17D7-D474-338E-4421-3D55C2708F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122045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164FE86-B251-D0F0-1182-108B1BA760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020036"/>
            <a:ext cx="5183188" cy="3169626"/>
          </a:xfrm>
        </p:spPr>
        <p:txBody>
          <a:bodyPr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PE" dirty="0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92B147C-CA57-3ACB-5E6C-449769CC1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4141E-F993-44AE-ADEE-3E15A961444A}" type="datetimeFigureOut">
              <a:rPr lang="es-PE" smtClean="0"/>
              <a:t>22/09/2026</a:t>
            </a:fld>
            <a:endParaRPr lang="es-PE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87E078E-30DE-7B9B-084F-1A5456222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55589D8-F99A-CD1B-87E0-86E70807C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5D610-4DB8-427F-8A26-9BF501B1840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403615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429E8F-E258-DB80-D644-12F59B864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42EDAEA-B705-27C7-96C9-8587A9B3E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4141E-F993-44AE-ADEE-3E15A961444A}" type="datetimeFigureOut">
              <a:rPr lang="es-PE" smtClean="0"/>
              <a:t>22/09/2026</a:t>
            </a:fld>
            <a:endParaRPr lang="es-P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9375DF4-87D7-890D-EDA5-20ADA4699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A0ADE71-C6D5-6E33-7E55-466E52A6F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5D610-4DB8-427F-8A26-9BF501B1840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076280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EA53FBA-B76F-56E3-11E2-88DE6F42A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4141E-F993-44AE-ADEE-3E15A961444A}" type="datetimeFigureOut">
              <a:rPr lang="es-PE" smtClean="0"/>
              <a:t>22/09/2026</a:t>
            </a:fld>
            <a:endParaRPr lang="es-PE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4221B99-7A25-3CA7-E49F-FFECAFB3AE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87DAB87-0128-39F8-0F36-3C2D5AF3D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5D610-4DB8-427F-8A26-9BF501B1840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684085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265B06-F16B-D324-AAD6-A6E27E47A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1467521"/>
            <a:ext cx="3932237" cy="14139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77C5BE7-5F3D-C1FD-1497-CD78D8B441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467521"/>
            <a:ext cx="6172200" cy="439352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PE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A73A58A-EF7B-0E7E-D8D2-5BC9497076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129094"/>
            <a:ext cx="3932237" cy="273989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8EB32A2-4368-86E6-F965-97ACF08D6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4141E-F993-44AE-ADEE-3E15A961444A}" type="datetimeFigureOut">
              <a:rPr lang="es-PE" smtClean="0"/>
              <a:t>22/09/2026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585D080-DCE6-D87A-9006-46CD12953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E96DD17-CF72-412A-167B-2A4EC8331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5D610-4DB8-427F-8A26-9BF501B1840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64780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99D95B-C411-9B5D-7EE3-6D481021E4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1406874"/>
            <a:ext cx="3932237" cy="143070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dirty="0"/>
              <a:t>Haga clic para modificar el estilo de título del patrón</a:t>
            </a:r>
            <a:endParaRPr lang="es-PE" dirty="0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DBDBE6B-B94E-5417-B3F7-8AA5B20A6E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0012" y="1406874"/>
            <a:ext cx="6172200" cy="446211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9473D4D-2825-6504-5048-C1B4BA6CC8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913424"/>
            <a:ext cx="3932237" cy="295556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06B1242-05CA-6162-F0AB-ECBF371D7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4141E-F993-44AE-ADEE-3E15A961444A}" type="datetimeFigureOut">
              <a:rPr lang="es-PE" smtClean="0"/>
              <a:t>22/09/2026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B252625-FD9E-0743-698D-B4C65DCBC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C1A3650-F56A-9DC4-CC98-6A99B62A2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5D610-4DB8-427F-8A26-9BF501B1840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903088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23FDDD-CE30-402F-610E-F86A9E6E9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F0614DC-5C91-4002-784D-78D31EB553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19F1F1-F88F-E0FF-60E0-AA65EF89B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4141E-F993-44AE-ADEE-3E15A961444A}" type="datetimeFigureOut">
              <a:rPr lang="es-PE" smtClean="0"/>
              <a:t>22/09/2026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7CBBCD0-48EC-4447-DB71-715895D6B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557FE13-DEC0-FBB4-9966-BC74675F5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5D610-4DB8-427F-8A26-9BF501B1840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472681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96188D8-B388-D239-15F8-75309E32CA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1493239"/>
            <a:ext cx="2628900" cy="4683723"/>
          </a:xfrm>
        </p:spPr>
        <p:txBody>
          <a:bodyPr vert="eaVert"/>
          <a:lstStyle/>
          <a:p>
            <a:r>
              <a:rPr lang="es-ES" dirty="0"/>
              <a:t>Haga clic para modificar el estilo de título del patrón</a:t>
            </a:r>
            <a:endParaRPr lang="es-PE" dirty="0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077F717-09F3-833C-7061-53CE9A9C50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493240"/>
            <a:ext cx="7734300" cy="4683722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D463DE9-99CD-4CF8-D431-A16BE3AB1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4141E-F993-44AE-ADEE-3E15A961444A}" type="datetimeFigureOut">
              <a:rPr lang="es-PE" smtClean="0"/>
              <a:t>22/09/2026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844F828-6CEA-86FB-1ABC-F182FBE3C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2D8F543-81CE-3305-295B-BBF4F8FA3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5D610-4DB8-427F-8A26-9BF501B1840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354484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18" Type="http://schemas.openxmlformats.org/officeDocument/2006/relationships/image" Target="../media/image6.jpe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9.jpeg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jpeg"/><Relationship Id="rId20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23" Type="http://schemas.openxmlformats.org/officeDocument/2006/relationships/image" Target="../media/image11.jpe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Relationship Id="rId22" Type="http://schemas.openxmlformats.org/officeDocument/2006/relationships/image" Target="../media/image10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4D8F9AC-61E7-D7FA-F4CA-7BDBCC33E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04511"/>
            <a:ext cx="10515600" cy="7427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s-PE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E84660D-53CD-6BF7-2314-39EBB00598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526631"/>
            <a:ext cx="10515600" cy="36503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PE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19775D9-C3B7-AAED-5590-98E007253C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64141E-F993-44AE-ADEE-3E15A961444A}" type="datetimeFigureOut">
              <a:rPr lang="es-PE" smtClean="0"/>
              <a:t>22/09/2026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E76E132-D54F-3758-B57A-0BDD48938F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56D9E68-D4A7-99A3-8C85-190678730E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35D610-4DB8-427F-8A26-9BF501B1840F}" type="slidenum">
              <a:rPr lang="es-PE" smtClean="0"/>
              <a:t>‹Nº›</a:t>
            </a:fld>
            <a:endParaRPr lang="es-PE"/>
          </a:p>
        </p:txBody>
      </p:sp>
      <p:pic>
        <p:nvPicPr>
          <p:cNvPr id="7" name="Picture 2" descr="ISO9001">
            <a:extLst>
              <a:ext uri="{FF2B5EF4-FFF2-40B4-BE49-F238E27FC236}">
                <a16:creationId xmlns:a16="http://schemas.microsoft.com/office/drawing/2014/main" id="{2914271E-E8C0-ABEE-63F5-88609467196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904" y="275137"/>
            <a:ext cx="1409018" cy="537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entro Federado de Educación Primaria Intercultural-Unajma (@UNAJMAEPEPI) •  Facebook">
            <a:extLst>
              <a:ext uri="{FF2B5EF4-FFF2-40B4-BE49-F238E27FC236}">
                <a16:creationId xmlns:a16="http://schemas.microsoft.com/office/drawing/2014/main" id="{20E91743-6A1F-69E9-98A5-6CA81FDE003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4596" y="137289"/>
            <a:ext cx="602196" cy="602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Escuela Profesional de Contabilidad - Unajma | Andahuaylas">
            <a:extLst>
              <a:ext uri="{FF2B5EF4-FFF2-40B4-BE49-F238E27FC236}">
                <a16:creationId xmlns:a16="http://schemas.microsoft.com/office/drawing/2014/main" id="{A66F846B-8443-3816-9416-473032F22DB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5500" y="142653"/>
            <a:ext cx="602197" cy="596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Andahuaylas, 31 de Mayo de 2007">
            <a:extLst>
              <a:ext uri="{FF2B5EF4-FFF2-40B4-BE49-F238E27FC236}">
                <a16:creationId xmlns:a16="http://schemas.microsoft.com/office/drawing/2014/main" id="{57646E8C-15BF-9A08-481A-30F4C03B150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196" y="105160"/>
            <a:ext cx="602196" cy="628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C Federado Epae">
            <a:extLst>
              <a:ext uri="{FF2B5EF4-FFF2-40B4-BE49-F238E27FC236}">
                <a16:creationId xmlns:a16="http://schemas.microsoft.com/office/drawing/2014/main" id="{62AA7E17-D576-CAEA-105D-3DCE74050C8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9173" y="131925"/>
            <a:ext cx="602196" cy="602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2" descr="No hay ninguna descripción de la foto disponible.">
            <a:extLst>
              <a:ext uri="{FF2B5EF4-FFF2-40B4-BE49-F238E27FC236}">
                <a16:creationId xmlns:a16="http://schemas.microsoft.com/office/drawing/2014/main" id="{A871861D-D6FD-7FC3-0696-3B86D714D3F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5121" y="105160"/>
            <a:ext cx="707859" cy="707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4" descr="Escuela profesional de psicología - Unajma">
            <a:extLst>
              <a:ext uri="{FF2B5EF4-FFF2-40B4-BE49-F238E27FC236}">
                <a16:creationId xmlns:a16="http://schemas.microsoft.com/office/drawing/2014/main" id="{0D06E57D-3B87-05BC-666C-B318642F3D5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3717" y="101985"/>
            <a:ext cx="707859" cy="711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Round Placemats Andean sets, ethnic, Peruvian, Peru, Inca, aguayo – Innate  Artisan Shop">
            <a:extLst>
              <a:ext uri="{FF2B5EF4-FFF2-40B4-BE49-F238E27FC236}">
                <a16:creationId xmlns:a16="http://schemas.microsoft.com/office/drawing/2014/main" id="{7C8DEA4A-92B5-87AF-A253-13DCF5363E4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50" r="52702"/>
          <a:stretch>
            <a:fillRect/>
          </a:stretch>
        </p:blipFill>
        <p:spPr bwMode="auto">
          <a:xfrm>
            <a:off x="1" y="0"/>
            <a:ext cx="4177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Placemats. Placemats Peruaanse manta/placemats etnische levendige  kleuren/particulieren - Etsy België">
            <a:extLst>
              <a:ext uri="{FF2B5EF4-FFF2-40B4-BE49-F238E27FC236}">
                <a16:creationId xmlns:a16="http://schemas.microsoft.com/office/drawing/2014/main" id="{0B448DF5-2D71-0627-2768-2FB8E86FA545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6" t="28239" r="23203" b="66667"/>
          <a:stretch>
            <a:fillRect/>
          </a:stretch>
        </p:blipFill>
        <p:spPr bwMode="auto">
          <a:xfrm rot="5400000">
            <a:off x="8602517" y="3238501"/>
            <a:ext cx="6857999" cy="380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Flecha: pentágono 18">
            <a:extLst>
              <a:ext uri="{FF2B5EF4-FFF2-40B4-BE49-F238E27FC236}">
                <a16:creationId xmlns:a16="http://schemas.microsoft.com/office/drawing/2014/main" id="{82E829CE-D427-3E4F-6673-661749FBC27C}"/>
              </a:ext>
            </a:extLst>
          </p:cNvPr>
          <p:cNvSpPr/>
          <p:nvPr userDrawn="1"/>
        </p:nvSpPr>
        <p:spPr>
          <a:xfrm>
            <a:off x="813765" y="872284"/>
            <a:ext cx="7457779" cy="468616"/>
          </a:xfrm>
          <a:prstGeom prst="homePlat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>
                <a:latin typeface="Franklin Gothic Medium Cond" panose="020B0606030402020204" pitchFamily="34" charset="0"/>
              </a:rPr>
              <a:t>III CONGRESO INTERNACIONAL DE INVESTIGACIÓN CIENTÍFICA MULTIDISCIPLINARIA: </a:t>
            </a:r>
          </a:p>
          <a:p>
            <a:pPr algn="ctr"/>
            <a:r>
              <a:rPr lang="es-ES" sz="1600" b="1" dirty="0">
                <a:latin typeface="Franklin Gothic Medium Cond" panose="020B0606030402020204" pitchFamily="34" charset="0"/>
              </a:rPr>
              <a:t>INNOVACIÓN, CIENCIA Y DESARROLLO SOSTENIBLE PARA LA TRANSFORMACIÓN SOCIAL</a:t>
            </a:r>
            <a:endParaRPr lang="es-PE" sz="1600" b="1" dirty="0">
              <a:latin typeface="Franklin Gothic Medium Cond" panose="020B0606030402020204" pitchFamily="34" charset="0"/>
            </a:endParaRPr>
          </a:p>
        </p:txBody>
      </p:sp>
      <p:sp>
        <p:nvSpPr>
          <p:cNvPr id="20" name="Flecha: cheurón 19">
            <a:extLst>
              <a:ext uri="{FF2B5EF4-FFF2-40B4-BE49-F238E27FC236}">
                <a16:creationId xmlns:a16="http://schemas.microsoft.com/office/drawing/2014/main" id="{52667E10-80EB-DF05-0773-9F3117B9C18B}"/>
              </a:ext>
            </a:extLst>
          </p:cNvPr>
          <p:cNvSpPr/>
          <p:nvPr userDrawn="1"/>
        </p:nvSpPr>
        <p:spPr>
          <a:xfrm>
            <a:off x="8128931" y="872284"/>
            <a:ext cx="1688391" cy="468616"/>
          </a:xfrm>
          <a:prstGeom prst="chevron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00" dirty="0">
                <a:solidFill>
                  <a:schemeClr val="tx1"/>
                </a:solidFill>
                <a:latin typeface="Arial Black" panose="020B0A04020102020204" pitchFamily="34" charset="0"/>
              </a:rPr>
              <a:t>14, 15 y 16</a:t>
            </a:r>
          </a:p>
          <a:p>
            <a:pPr algn="ctr"/>
            <a:r>
              <a:rPr lang="es-ES" sz="1300" dirty="0">
                <a:solidFill>
                  <a:schemeClr val="tx1"/>
                </a:solidFill>
                <a:latin typeface="Arial Black" panose="020B0A04020102020204" pitchFamily="34" charset="0"/>
              </a:rPr>
              <a:t>OCTUBRE</a:t>
            </a:r>
            <a:endParaRPr lang="es-PE" sz="13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21" name="Flecha: cheurón 20">
            <a:extLst>
              <a:ext uri="{FF2B5EF4-FFF2-40B4-BE49-F238E27FC236}">
                <a16:creationId xmlns:a16="http://schemas.microsoft.com/office/drawing/2014/main" id="{62DF4B93-17FA-7CE3-3123-116EF0284B50}"/>
              </a:ext>
            </a:extLst>
          </p:cNvPr>
          <p:cNvSpPr/>
          <p:nvPr userDrawn="1"/>
        </p:nvSpPr>
        <p:spPr>
          <a:xfrm>
            <a:off x="9657959" y="872284"/>
            <a:ext cx="1688391" cy="468616"/>
          </a:xfrm>
          <a:prstGeom prst="chevr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>
                <a:solidFill>
                  <a:schemeClr val="bg1"/>
                </a:solidFill>
                <a:latin typeface="Arial Black" panose="020B0A04020102020204" pitchFamily="34" charset="0"/>
              </a:rPr>
              <a:t>2026</a:t>
            </a:r>
            <a:endParaRPr lang="es-PE" sz="2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2F11D7BA-AF20-36A6-D8C2-39D2D9783A13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5" t="24159" r="6743" b="26159"/>
          <a:stretch>
            <a:fillRect/>
          </a:stretch>
        </p:blipFill>
        <p:spPr>
          <a:xfrm>
            <a:off x="9746398" y="101985"/>
            <a:ext cx="1602297" cy="646799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3A5F73ED-C4C0-8F58-3D2B-A62AE5D5B1BF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7287" y="142652"/>
            <a:ext cx="574218" cy="610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839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jsolanog@unajma.edu.pe" TargetMode="External"/><Relationship Id="rId2" Type="http://schemas.openxmlformats.org/officeDocument/2006/relationships/hyperlink" Target="mailto:solano68gutierrez@gmail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9E3C74-5D12-BB07-5956-0CAC6ACB5F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341396"/>
            <a:ext cx="10515600" cy="939143"/>
          </a:xfrm>
        </p:spPr>
        <p:txBody>
          <a:bodyPr>
            <a:noAutofit/>
          </a:bodyPr>
          <a:lstStyle/>
          <a:p>
            <a:br>
              <a:rPr lang="es-ES" sz="4800" b="1" dirty="0">
                <a:latin typeface="+mn-lt"/>
              </a:rPr>
            </a:br>
            <a:br>
              <a:rPr lang="es-ES" sz="4800" b="1" dirty="0">
                <a:latin typeface="+mn-lt"/>
              </a:rPr>
            </a:br>
            <a:br>
              <a:rPr lang="es-ES" sz="4800" b="1" dirty="0">
                <a:latin typeface="+mn-lt"/>
              </a:rPr>
            </a:br>
            <a:br>
              <a:rPr lang="es-ES" sz="4800" b="1" dirty="0">
                <a:latin typeface="+mn-lt"/>
              </a:rPr>
            </a:br>
            <a:r>
              <a:rPr lang="es-ES" sz="3200" b="1" dirty="0">
                <a:latin typeface="+mn-lt"/>
              </a:rPr>
              <a:t>TITULO </a:t>
            </a:r>
            <a:br>
              <a:rPr lang="es-ES" sz="3200" b="1" dirty="0">
                <a:latin typeface="+mn-lt"/>
              </a:rPr>
            </a:br>
            <a:r>
              <a:rPr lang="es-PE" sz="3200" b="1" dirty="0">
                <a:latin typeface="Arial" panose="020B0604020202020204" pitchFamily="34" charset="0"/>
                <a:cs typeface="Arial" panose="020B0604020202020204" pitchFamily="34" charset="0"/>
              </a:rPr>
              <a:t>CURRÍCULO NACIONAL Y PROGRAMA CURRICULAR DE EDUCACIÓN PRIMARIA</a:t>
            </a:r>
            <a:br>
              <a:rPr lang="es-PE" dirty="0"/>
            </a:br>
            <a:endParaRPr lang="es-PE" sz="3200" b="1" dirty="0">
              <a:latin typeface="+mn-lt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C06F366E-D325-84B6-AC52-081991924D91}"/>
              </a:ext>
            </a:extLst>
          </p:cNvPr>
          <p:cNvSpPr txBox="1">
            <a:spLocks/>
          </p:cNvSpPr>
          <p:nvPr/>
        </p:nvSpPr>
        <p:spPr>
          <a:xfrm>
            <a:off x="605118" y="3117196"/>
            <a:ext cx="10515600" cy="62360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2400" b="1" dirty="0"/>
              <a:t>AUTORES: Juan Solano Gutierrez, Marleni Campos Domínguez, José Pardo Gómez y José Carlos Arévalo Quijano </a:t>
            </a:r>
            <a:endParaRPr lang="es-PE" sz="2400" b="1" dirty="0"/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687913D9-3630-52E7-944B-997B6879B506}"/>
              </a:ext>
            </a:extLst>
          </p:cNvPr>
          <p:cNvSpPr txBox="1">
            <a:spLocks/>
          </p:cNvSpPr>
          <p:nvPr/>
        </p:nvSpPr>
        <p:spPr>
          <a:xfrm>
            <a:off x="605118" y="3818236"/>
            <a:ext cx="10515600" cy="62360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2400" b="1" dirty="0"/>
              <a:t>EMAIL: </a:t>
            </a:r>
            <a:r>
              <a:rPr lang="es-ES" sz="2400" b="1" dirty="0">
                <a:hlinkClick r:id="rId2"/>
              </a:rPr>
              <a:t>solano68gutierrez@gmail.com</a:t>
            </a:r>
            <a:r>
              <a:rPr lang="es-ES" sz="2400" b="1" dirty="0"/>
              <a:t>  </a:t>
            </a:r>
            <a:r>
              <a:rPr lang="es-ES" sz="2400" b="1" dirty="0">
                <a:hlinkClick r:id="rId3"/>
              </a:rPr>
              <a:t>jsolanog@unajma.edu.pe</a:t>
            </a:r>
            <a:r>
              <a:rPr lang="es-ES" sz="2400" b="1" dirty="0"/>
              <a:t> </a:t>
            </a:r>
            <a:endParaRPr lang="es-PE" sz="2400" b="1" dirty="0"/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EB399DD8-0846-264F-66F2-629A9808DFA7}"/>
              </a:ext>
            </a:extLst>
          </p:cNvPr>
          <p:cNvSpPr txBox="1">
            <a:spLocks/>
          </p:cNvSpPr>
          <p:nvPr/>
        </p:nvSpPr>
        <p:spPr>
          <a:xfrm>
            <a:off x="605118" y="4460456"/>
            <a:ext cx="10515600" cy="62360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2400" b="1" dirty="0"/>
              <a:t>ORCID:  0000-0003-1747-9815</a:t>
            </a:r>
            <a:endParaRPr lang="es-PE" sz="2400" b="1" dirty="0"/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8CB1120C-36A5-F0AB-6ABE-E9FD3F1E340E}"/>
              </a:ext>
            </a:extLst>
          </p:cNvPr>
          <p:cNvSpPr txBox="1">
            <a:spLocks/>
          </p:cNvSpPr>
          <p:nvPr/>
        </p:nvSpPr>
        <p:spPr>
          <a:xfrm>
            <a:off x="605118" y="5188414"/>
            <a:ext cx="10515600" cy="62360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2400" b="1" dirty="0"/>
              <a:t>FILIACIÓN INSTITUCIONAL: Universidad Nacional José María Arguedas de Andahuaylas</a:t>
            </a:r>
            <a:endParaRPr lang="es-PE" sz="2400" b="1" dirty="0"/>
          </a:p>
        </p:txBody>
      </p:sp>
    </p:spTree>
    <p:extLst>
      <p:ext uri="{BB962C8B-B14F-4D97-AF65-F5344CB8AC3E}">
        <p14:creationId xmlns:p14="http://schemas.microsoft.com/office/powerpoint/2010/main" val="25316285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DD4C99C-029C-E7FF-427C-E8087E8748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PE" b="1" dirty="0"/>
              <a:t>Currículo Nacional y Programa Curricular de Educación Primaria</a:t>
            </a:r>
            <a:endParaRPr lang="es-PE" dirty="0"/>
          </a:p>
          <a:p>
            <a:r>
              <a:rPr lang="es-PE" b="1" dirty="0"/>
              <a:t>Idea central:</a:t>
            </a:r>
            <a:endParaRPr lang="es-PE" dirty="0"/>
          </a:p>
          <a:p>
            <a:r>
              <a:rPr lang="es-PE" dirty="0"/>
              <a:t>Del currículo prescrito al currículo contextualizado y vivido en el aula.</a:t>
            </a:r>
          </a:p>
          <a:p>
            <a:r>
              <a:rPr lang="es-PE" b="1" dirty="0"/>
              <a:t>Propósito de la presentación:</a:t>
            </a:r>
            <a:endParaRPr lang="es-PE" dirty="0"/>
          </a:p>
          <a:p>
            <a:pPr lvl="0"/>
            <a:r>
              <a:rPr lang="es-PE" dirty="0"/>
              <a:t>Presentar el aporte del libro a la formación docente.</a:t>
            </a:r>
          </a:p>
          <a:p>
            <a:pPr lvl="0"/>
            <a:r>
              <a:rPr lang="es-PE" dirty="0"/>
              <a:t>Articular el CNEB con la práctica pedagógica.</a:t>
            </a:r>
          </a:p>
          <a:p>
            <a:pPr lvl="0"/>
            <a:r>
              <a:rPr lang="es-PE" dirty="0"/>
              <a:t>Destacar la contextualización e interculturalidad.</a:t>
            </a:r>
          </a:p>
          <a:p>
            <a:pPr lvl="0"/>
            <a:r>
              <a:rPr lang="es-PE" dirty="0"/>
              <a:t>Promover una evaluación orientada al desarrollo de competencias.</a:t>
            </a:r>
          </a:p>
          <a:p>
            <a:pPr marL="0" indent="0">
              <a:buNone/>
            </a:pPr>
            <a:endParaRPr lang="es-PE" dirty="0"/>
          </a:p>
        </p:txBody>
      </p:sp>
      <p:grpSp>
        <p:nvGrpSpPr>
          <p:cNvPr id="4" name="Group 6">
            <a:extLst>
              <a:ext uri="{FF2B5EF4-FFF2-40B4-BE49-F238E27FC236}">
                <a16:creationId xmlns:a16="http://schemas.microsoft.com/office/drawing/2014/main" id="{D9EABEEC-FEA8-7AE8-487B-501355196D49}"/>
              </a:ext>
            </a:extLst>
          </p:cNvPr>
          <p:cNvGrpSpPr/>
          <p:nvPr/>
        </p:nvGrpSpPr>
        <p:grpSpPr>
          <a:xfrm>
            <a:off x="3307667" y="1472185"/>
            <a:ext cx="5077382" cy="612648"/>
            <a:chOff x="0" y="0"/>
            <a:chExt cx="1886724" cy="320744"/>
          </a:xfrm>
        </p:grpSpPr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20125BCF-F357-2033-012A-1937C4F6CC79}"/>
                </a:ext>
              </a:extLst>
            </p:cNvPr>
            <p:cNvSpPr/>
            <p:nvPr/>
          </p:nvSpPr>
          <p:spPr>
            <a:xfrm>
              <a:off x="0" y="0"/>
              <a:ext cx="1886724" cy="320744"/>
            </a:xfrm>
            <a:custGeom>
              <a:avLst/>
              <a:gdLst/>
              <a:ahLst/>
              <a:cxnLst/>
              <a:rect l="l" t="t" r="r" b="b"/>
              <a:pathLst>
                <a:path w="1886724" h="320744">
                  <a:moveTo>
                    <a:pt x="55117" y="0"/>
                  </a:moveTo>
                  <a:lnTo>
                    <a:pt x="1831607" y="0"/>
                  </a:lnTo>
                  <a:cubicBezTo>
                    <a:pt x="1862047" y="0"/>
                    <a:pt x="1886724" y="24677"/>
                    <a:pt x="1886724" y="55117"/>
                  </a:cubicBezTo>
                  <a:lnTo>
                    <a:pt x="1886724" y="265627"/>
                  </a:lnTo>
                  <a:cubicBezTo>
                    <a:pt x="1886724" y="280245"/>
                    <a:pt x="1880917" y="294264"/>
                    <a:pt x="1870581" y="304600"/>
                  </a:cubicBezTo>
                  <a:cubicBezTo>
                    <a:pt x="1860244" y="314937"/>
                    <a:pt x="1846225" y="320744"/>
                    <a:pt x="1831607" y="320744"/>
                  </a:cubicBezTo>
                  <a:lnTo>
                    <a:pt x="55117" y="320744"/>
                  </a:lnTo>
                  <a:cubicBezTo>
                    <a:pt x="40499" y="320744"/>
                    <a:pt x="26480" y="314937"/>
                    <a:pt x="16143" y="304600"/>
                  </a:cubicBezTo>
                  <a:cubicBezTo>
                    <a:pt x="5807" y="294264"/>
                    <a:pt x="0" y="280245"/>
                    <a:pt x="0" y="265627"/>
                  </a:cubicBezTo>
                  <a:lnTo>
                    <a:pt x="0" y="55117"/>
                  </a:lnTo>
                  <a:cubicBezTo>
                    <a:pt x="0" y="40499"/>
                    <a:pt x="5807" y="26480"/>
                    <a:pt x="16143" y="16143"/>
                  </a:cubicBezTo>
                  <a:cubicBezTo>
                    <a:pt x="26480" y="5807"/>
                    <a:pt x="40499" y="0"/>
                    <a:pt x="55117" y="0"/>
                  </a:cubicBezTo>
                  <a:close/>
                </a:path>
              </a:pathLst>
            </a:custGeom>
            <a:solidFill>
              <a:srgbClr val="0D0F68"/>
            </a:solidFill>
          </p:spPr>
          <p:txBody>
            <a:bodyPr/>
            <a:lstStyle/>
            <a:p>
              <a:endParaRPr lang="es-PE"/>
            </a:p>
          </p:txBody>
        </p:sp>
        <p:sp>
          <p:nvSpPr>
            <p:cNvPr id="6" name="TextBox 8">
              <a:extLst>
                <a:ext uri="{FF2B5EF4-FFF2-40B4-BE49-F238E27FC236}">
                  <a16:creationId xmlns:a16="http://schemas.microsoft.com/office/drawing/2014/main" id="{0C762B18-4EA0-4E87-B4EF-C859A0598618}"/>
                </a:ext>
              </a:extLst>
            </p:cNvPr>
            <p:cNvSpPr txBox="1"/>
            <p:nvPr/>
          </p:nvSpPr>
          <p:spPr>
            <a:xfrm>
              <a:off x="0" y="-38100"/>
              <a:ext cx="1886724" cy="3588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TextBox 12">
            <a:extLst>
              <a:ext uri="{FF2B5EF4-FFF2-40B4-BE49-F238E27FC236}">
                <a16:creationId xmlns:a16="http://schemas.microsoft.com/office/drawing/2014/main" id="{B16EC024-C44B-7937-509E-52DE1DED92CE}"/>
              </a:ext>
            </a:extLst>
          </p:cNvPr>
          <p:cNvSpPr txBox="1"/>
          <p:nvPr/>
        </p:nvSpPr>
        <p:spPr>
          <a:xfrm>
            <a:off x="3826638" y="1305884"/>
            <a:ext cx="3879987" cy="7244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s-PE" sz="3500" b="1" dirty="0">
                <a:solidFill>
                  <a:srgbClr val="FFFFFF"/>
                </a:solidFill>
                <a:latin typeface="Yeseva One"/>
              </a:rPr>
              <a:t>Introducción</a:t>
            </a:r>
          </a:p>
        </p:txBody>
      </p:sp>
    </p:spTree>
    <p:extLst>
      <p:ext uri="{BB962C8B-B14F-4D97-AF65-F5344CB8AC3E}">
        <p14:creationId xmlns:p14="http://schemas.microsoft.com/office/powerpoint/2010/main" val="4101555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B806CF-7D40-5AB8-702B-39D26E17E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264" y="1600262"/>
            <a:ext cx="10515600" cy="776288"/>
          </a:xfrm>
        </p:spPr>
        <p:txBody>
          <a:bodyPr>
            <a:normAutofit fontScale="90000"/>
          </a:bodyPr>
          <a:lstStyle/>
          <a:p>
            <a:r>
              <a:rPr lang="es-PE" b="1" dirty="0">
                <a:latin typeface="Arial" panose="020B0604020202020204" pitchFamily="34" charset="0"/>
                <a:cs typeface="Arial" panose="020B0604020202020204" pitchFamily="34" charset="0"/>
              </a:rPr>
              <a:t>¿POR QUÉ ESTE LIBRO?</a:t>
            </a:r>
            <a:br>
              <a:rPr lang="es-PE" dirty="0"/>
            </a:br>
            <a:endParaRPr lang="es-PE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F129757-19C8-4A4A-E16B-E94EEFC820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s-PE" dirty="0"/>
              <a:t>Una necesidad de la formación docente</a:t>
            </a:r>
          </a:p>
          <a:p>
            <a:r>
              <a:rPr lang="es-PE" dirty="0"/>
              <a:t>El libro surge como material de apoyo para comprender y llevar a la práctica:</a:t>
            </a:r>
          </a:p>
          <a:p>
            <a:pPr lvl="0"/>
            <a:r>
              <a:rPr lang="es-PE" dirty="0"/>
              <a:t>El Currículo Nacional de la Educación Básica.</a:t>
            </a:r>
          </a:p>
          <a:p>
            <a:pPr lvl="0"/>
            <a:r>
              <a:rPr lang="es-PE" dirty="0"/>
              <a:t>El Programa Curricular de Educación Primaria.</a:t>
            </a:r>
          </a:p>
          <a:p>
            <a:pPr lvl="0"/>
            <a:r>
              <a:rPr lang="es-PE" dirty="0"/>
              <a:t>El enfoque por competencias.</a:t>
            </a:r>
          </a:p>
          <a:p>
            <a:pPr lvl="0"/>
            <a:r>
              <a:rPr lang="es-PE" dirty="0"/>
              <a:t>La evaluación formativa.</a:t>
            </a:r>
          </a:p>
          <a:p>
            <a:pPr lvl="0"/>
            <a:r>
              <a:rPr lang="es-PE" dirty="0"/>
              <a:t>La diversificación y contextualización curricular.</a:t>
            </a:r>
          </a:p>
          <a:p>
            <a:pPr lvl="0"/>
            <a:r>
              <a:rPr lang="es-PE" dirty="0"/>
              <a:t>Los enfoques transversales.</a:t>
            </a:r>
          </a:p>
          <a:p>
            <a:pPr marL="0" indent="0">
              <a:buNone/>
            </a:pPr>
            <a:r>
              <a:rPr lang="es-PE" b="1" dirty="0"/>
              <a:t>Comprender el currículo es el primer paso; concretarlo pertinentemente en contextos reales es el desafío docente.</a:t>
            </a:r>
            <a:endParaRPr lang="es-PE" dirty="0"/>
          </a:p>
          <a:p>
            <a:pPr lvl="0"/>
            <a:endParaRPr lang="es-PE" dirty="0"/>
          </a:p>
          <a:p>
            <a:pPr lvl="0"/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1045901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8">
            <a:extLst>
              <a:ext uri="{FF2B5EF4-FFF2-40B4-BE49-F238E27FC236}">
                <a16:creationId xmlns:a16="http://schemas.microsoft.com/office/drawing/2014/main" id="{AB86C778-E46B-2FA4-D851-607C4DD7E307}"/>
              </a:ext>
            </a:extLst>
          </p:cNvPr>
          <p:cNvSpPr txBox="1"/>
          <p:nvPr/>
        </p:nvSpPr>
        <p:spPr>
          <a:xfrm>
            <a:off x="2585817" y="1939159"/>
            <a:ext cx="7163655" cy="604719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endParaRPr/>
          </a:p>
        </p:txBody>
      </p:sp>
      <p:sp>
        <p:nvSpPr>
          <p:cNvPr id="7" name="TextBox 12">
            <a:extLst>
              <a:ext uri="{FF2B5EF4-FFF2-40B4-BE49-F238E27FC236}">
                <a16:creationId xmlns:a16="http://schemas.microsoft.com/office/drawing/2014/main" id="{1EA7A92B-1C03-A8E7-50DC-5AAFF93001F7}"/>
              </a:ext>
            </a:extLst>
          </p:cNvPr>
          <p:cNvSpPr txBox="1"/>
          <p:nvPr/>
        </p:nvSpPr>
        <p:spPr>
          <a:xfrm>
            <a:off x="2962719" y="1436863"/>
            <a:ext cx="6266562" cy="566502"/>
          </a:xfrm>
          <a:prstGeom prst="rect">
            <a:avLst/>
          </a:prstGeom>
          <a:solidFill>
            <a:schemeClr val="accent2"/>
          </a:solidFill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PE" sz="3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ESTRUCTURA DEL CURRÍCULO</a:t>
            </a:r>
            <a:endParaRPr lang="es-PE" sz="36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5A4A506-19A6-03C6-11B6-CD2DC51C7896}"/>
              </a:ext>
            </a:extLst>
          </p:cNvPr>
          <p:cNvSpPr txBox="1"/>
          <p:nvPr/>
        </p:nvSpPr>
        <p:spPr>
          <a:xfrm>
            <a:off x="630313" y="2203618"/>
            <a:ext cx="10440141" cy="4191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PE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la visión nacional a la práctica educativa</a:t>
            </a:r>
            <a:endParaRPr lang="es-PE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PE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CNEB</a:t>
            </a:r>
            <a:endParaRPr lang="es-PE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PE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Perfil de egreso</a:t>
            </a:r>
            <a:endParaRPr lang="es-PE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PE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Competencias</a:t>
            </a:r>
            <a:endParaRPr lang="es-PE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PE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Capacidades</a:t>
            </a:r>
            <a:endParaRPr lang="es-PE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PE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Estándares de aprendizaje</a:t>
            </a:r>
            <a:endParaRPr lang="es-PE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PE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Desempeños</a:t>
            </a:r>
            <a:endParaRPr lang="es-PE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PE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Situaciones y experiencias de aprendizaje</a:t>
            </a:r>
            <a:endParaRPr lang="es-PE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PE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enfoque por competencias plantea que el estudiante movilice conocimientos, habilidades, valores y actitudes para actuar pertinentemente frente a situaciones diversas.</a:t>
            </a:r>
          </a:p>
        </p:txBody>
      </p:sp>
    </p:spTree>
    <p:extLst>
      <p:ext uri="{BB962C8B-B14F-4D97-AF65-F5344CB8AC3E}">
        <p14:creationId xmlns:p14="http://schemas.microsoft.com/office/powerpoint/2010/main" val="770868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8">
            <a:extLst>
              <a:ext uri="{FF2B5EF4-FFF2-40B4-BE49-F238E27FC236}">
                <a16:creationId xmlns:a16="http://schemas.microsoft.com/office/drawing/2014/main" id="{572AD14C-C391-96C7-1B4F-EE386B2345AC}"/>
              </a:ext>
            </a:extLst>
          </p:cNvPr>
          <p:cNvSpPr txBox="1"/>
          <p:nvPr/>
        </p:nvSpPr>
        <p:spPr>
          <a:xfrm>
            <a:off x="2173461" y="1327861"/>
            <a:ext cx="8211083" cy="823047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endParaRPr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E96D68B-1417-C0F9-8053-541960DD2FD7}"/>
              </a:ext>
            </a:extLst>
          </p:cNvPr>
          <p:cNvSpPr txBox="1"/>
          <p:nvPr/>
        </p:nvSpPr>
        <p:spPr>
          <a:xfrm>
            <a:off x="807868" y="1825706"/>
            <a:ext cx="8762259" cy="46614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PE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¿Qué significa formar estudiantes competentes?</a:t>
            </a:r>
            <a:endParaRPr lang="es-PE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PE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Competencia. </a:t>
            </a:r>
            <a:r>
              <a:rPr lang="es-P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Facultad para combinar capacidades y actuar de manera pertinente y ética ante una situación determinada.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PE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Capacidades</a:t>
            </a:r>
            <a:endParaRPr lang="es-PE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P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Conocimientos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P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Habilidades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P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Actitudes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PE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Estándares. </a:t>
            </a:r>
            <a:r>
              <a:rPr lang="es-P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Describen el desarrollo progresivo de las competencias.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PE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Desempeños. </a:t>
            </a:r>
            <a:r>
              <a:rPr lang="es-P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Permiten observar actuaciones concretas de los estudiantes.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PE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Idea fuerza:</a:t>
            </a:r>
            <a:endParaRPr lang="es-PE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PE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se trata solamente de saber; se trata de saber actuar.</a:t>
            </a:r>
            <a:endParaRPr lang="es-PE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P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libro recoge estas relaciones como elementos centrales del currículo por competencias.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E8610AF4-6EFE-15C7-3123-4196DEBECA61}"/>
              </a:ext>
            </a:extLst>
          </p:cNvPr>
          <p:cNvSpPr txBox="1"/>
          <p:nvPr/>
        </p:nvSpPr>
        <p:spPr>
          <a:xfrm>
            <a:off x="1227338" y="1450154"/>
            <a:ext cx="6112274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PE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ENFOQUE POR COMPETENCIAS</a:t>
            </a:r>
            <a:endParaRPr lang="es-PE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1705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016319-A4D0-84A1-5C7F-E89C620C5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00326"/>
            <a:ext cx="10515600" cy="846917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br>
              <a:rPr lang="es-PE" sz="22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PE" sz="22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CONTEXTUALIZACIÓN Y DIVERSIFICACIÓN</a:t>
            </a:r>
            <a:br>
              <a:rPr lang="es-PE" sz="2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PE" sz="22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 currículo conectado con la realidad</a:t>
            </a:r>
            <a:br>
              <a:rPr lang="es-PE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PE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DECB67F-E93A-2E0A-2503-2490740040F0}"/>
              </a:ext>
            </a:extLst>
          </p:cNvPr>
          <p:cNvSpPr txBox="1"/>
          <p:nvPr/>
        </p:nvSpPr>
        <p:spPr>
          <a:xfrm>
            <a:off x="838200" y="2347243"/>
            <a:ext cx="7096216" cy="38635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P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diversificación curricular </a:t>
            </a:r>
            <a:r>
              <a:rPr lang="es-PE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considera: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P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Contexto sociocultural.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P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Contexto lingüístico.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P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Realidad económica y productiva.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P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Características geográficas.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P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Necesidades e intereses de los estudiantes.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P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Educación Intercultural Bilingüe.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P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Inclusión y atención a la diversidad.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PE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currículo regional parte del CNEB y contextualiza los aprendizajes según las características de cada realidad.</a:t>
            </a:r>
          </a:p>
        </p:txBody>
      </p:sp>
    </p:spTree>
    <p:extLst>
      <p:ext uri="{BB962C8B-B14F-4D97-AF65-F5344CB8AC3E}">
        <p14:creationId xmlns:p14="http://schemas.microsoft.com/office/powerpoint/2010/main" val="213720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A843A3-E50C-C367-EED8-E9FF9BE93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PE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INTERCULTURALIDAD: Educar desde la diversidad</a:t>
            </a:r>
            <a:br>
              <a:rPr lang="es-PE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PE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7323C45-183B-4C3E-604B-1D3FDCADB9B0}"/>
              </a:ext>
            </a:extLst>
          </p:cNvPr>
          <p:cNvSpPr txBox="1"/>
          <p:nvPr/>
        </p:nvSpPr>
        <p:spPr>
          <a:xfrm>
            <a:off x="1014273" y="2347243"/>
            <a:ext cx="8316157" cy="45906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PE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propuesta enfatiza una educación que: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PE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Reconoce la diversidad cultural.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PE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Valora los saberes locales.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PE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Considera la diversidad lingüística.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PE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Promueve inclusión y equidad.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PE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Vincula escuela, comunidad y territorio.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PE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Favorece aprendizajes contextualizados.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PE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diversificación incorpora el diagnóstico de poblaciones que requieren Educación Intercultural Bilingüe y considera sus escenarios sociolingüísticos.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PE" b="1" dirty="0"/>
              <a:t>Desde Andahuaylas hacia el diálogo internacional</a:t>
            </a:r>
            <a:endParaRPr lang="es-PE" dirty="0"/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es-PE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63500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774F6E-7212-A24E-E826-614EA5AD9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PE" sz="27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LOS ENFOQUES TRANSVERSALES Educar también es formar valores y actitudes</a:t>
            </a:r>
            <a:br>
              <a:rPr lang="es-PE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PE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7B78866-81D8-2C38-D7C2-A6A8D52FC717}"/>
              </a:ext>
            </a:extLst>
          </p:cNvPr>
          <p:cNvSpPr txBox="1"/>
          <p:nvPr/>
        </p:nvSpPr>
        <p:spPr>
          <a:xfrm>
            <a:off x="683580" y="2222955"/>
            <a:ext cx="7046649" cy="38635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PE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 enfoques transversales:</a:t>
            </a:r>
            <a:endParaRPr lang="es-PE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s-P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derechos.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s-P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Inclusivo o atención a la diversidad.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s-P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Intercultural.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s-P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Igualdad de género.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s-P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Ambiental.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s-P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Orientación al bien común.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s-P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Búsqueda de la excelencia.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P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Estos enfoques orientan las interacciones y las prácticas pedagógicas de la institución educativa.</a:t>
            </a:r>
          </a:p>
        </p:txBody>
      </p:sp>
    </p:spTree>
    <p:extLst>
      <p:ext uri="{BB962C8B-B14F-4D97-AF65-F5344CB8AC3E}">
        <p14:creationId xmlns:p14="http://schemas.microsoft.com/office/powerpoint/2010/main" val="21712428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CB1EAE-1696-017B-D3D2-9AAFBFA3C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04511"/>
            <a:ext cx="10515600" cy="591206"/>
          </a:xfrm>
        </p:spPr>
        <p:txBody>
          <a:bodyPr>
            <a:normAutofit fontScale="90000"/>
          </a:bodyPr>
          <a:lstStyle/>
          <a:p>
            <a:r>
              <a:rPr lang="es-PE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EVALUACIÓN FORMATIVA. Evaluar para aprender</a:t>
            </a:r>
            <a:br>
              <a:rPr lang="es-PE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PE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4AD6419-46CB-642D-870A-9981EF4ACF26}"/>
              </a:ext>
            </a:extLst>
          </p:cNvPr>
          <p:cNvSpPr txBox="1"/>
          <p:nvPr/>
        </p:nvSpPr>
        <p:spPr>
          <a:xfrm>
            <a:off x="838200" y="1900114"/>
            <a:ext cx="8794072" cy="42625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P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evaluación se orienta a: </a:t>
            </a:r>
            <a:r>
              <a:rPr lang="es-PE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Recoger evidencias → Interpretar → Retroalimentar → Mejorar</a:t>
            </a:r>
            <a:endParaRPr lang="es-PE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PE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docente necesita preguntarse:</a:t>
            </a:r>
            <a:endParaRPr lang="es-PE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P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¿Qué competencia estoy evaluando?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P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¿Qué evidencia permitirá observarla?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P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¿Qué criterios utilizaré?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P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¿Qué dificultades presenta el estudiante?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P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¿Qué retroalimentación necesita?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P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¿Cómo puede mejorar?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PE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Idea fuerza:</a:t>
            </a:r>
            <a:endParaRPr lang="es-PE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PE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evaluación deja de ser solamente un momento final y se convierte en parte de enseñanza y  aprendizaje.</a:t>
            </a:r>
            <a:endParaRPr lang="es-PE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76500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003EBE-1CA2-F855-C1D1-803C30BAA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31144"/>
            <a:ext cx="10515600" cy="742732"/>
          </a:xfrm>
        </p:spPr>
        <p:txBody>
          <a:bodyPr>
            <a:normAutofit fontScale="90000"/>
          </a:bodyPr>
          <a:lstStyle/>
          <a:p>
            <a:r>
              <a:rPr lang="es-PE" sz="27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EXPERIENCIA DE IMPLEMENTACIÓN: EPEPI–UNAJMA. Del documento curricular a la formación profesional</a:t>
            </a:r>
            <a:br>
              <a:rPr lang="es-PE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PE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EAF1391-938E-843C-7471-8429149F312A}"/>
              </a:ext>
            </a:extLst>
          </p:cNvPr>
          <p:cNvSpPr txBox="1"/>
          <p:nvPr/>
        </p:nvSpPr>
        <p:spPr>
          <a:xfrm>
            <a:off x="659166" y="2002760"/>
            <a:ext cx="9603419" cy="4558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P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implementación en la Escuela Profesional de Educación Primaria Intercultural de la UNAJMA busca: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P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Formación integral.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P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Desarrollo de habilidades, conocimientos y valores.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P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Preparación para los desafíos del siglo XXI.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P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Inclusión y equidad.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P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Respeto por la diversidad cultural.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P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Vinculación con la realidad andahuaylina y peruana.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P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Programa Curricular se concibe como </a:t>
            </a:r>
            <a:r>
              <a:rPr lang="es-PE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flexible, diversificable y adaptable</a:t>
            </a:r>
            <a:r>
              <a:rPr lang="es-P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las características y diversidad de los estudiantes.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PE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Mensaje clave:</a:t>
            </a:r>
            <a:endParaRPr lang="es-PE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PE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currículo cobra sentido cuando se convierte en práctica pedagógica pertinente.</a:t>
            </a:r>
            <a:endParaRPr lang="es-PE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30764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BE2F3D-7D5C-EED1-5B32-711960435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PE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APORTE Y REFLEXIÓN FINAL ¿Qué aporta esta obra?</a:t>
            </a:r>
            <a:br>
              <a:rPr lang="es-PE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PE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134452F-18B8-6A7C-5B19-3A485927181C}"/>
              </a:ext>
            </a:extLst>
          </p:cNvPr>
          <p:cNvSpPr txBox="1"/>
          <p:nvPr/>
        </p:nvSpPr>
        <p:spPr>
          <a:xfrm>
            <a:off x="838200" y="2347243"/>
            <a:ext cx="7348489" cy="28959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PE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</a:t>
            </a:r>
            <a:r>
              <a:rPr lang="es-PE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Acerca el currículo a la práctica docente.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PE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</a:t>
            </a:r>
            <a:r>
              <a:rPr lang="es-PE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Integra competencias, capacidades, estándares y desempeños.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PE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</a:t>
            </a:r>
            <a:r>
              <a:rPr lang="es-PE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Fortalece la contextualización y diversificación curricular.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PE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</a:t>
            </a:r>
            <a:r>
              <a:rPr lang="es-PE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Reivindica la interculturalidad como componente de una educación pertinente.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PE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</a:t>
            </a:r>
            <a:r>
              <a:rPr lang="es-PE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Promueve la evaluación formativa.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PE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</a:t>
            </a:r>
            <a:r>
              <a:rPr lang="es-PE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Vincula formación docente, escuela, comunidad y territorio.</a:t>
            </a:r>
          </a:p>
        </p:txBody>
      </p:sp>
    </p:spTree>
    <p:extLst>
      <p:ext uri="{BB962C8B-B14F-4D97-AF65-F5344CB8AC3E}">
        <p14:creationId xmlns:p14="http://schemas.microsoft.com/office/powerpoint/2010/main" val="91118247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783</Words>
  <Application>Microsoft Office PowerPoint</Application>
  <PresentationFormat>Panorámica</PresentationFormat>
  <Paragraphs>105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20" baseType="lpstr">
      <vt:lpstr>Aptos</vt:lpstr>
      <vt:lpstr>Arial</vt:lpstr>
      <vt:lpstr>Arial Black</vt:lpstr>
      <vt:lpstr>Calibri</vt:lpstr>
      <vt:lpstr>Calibri Light</vt:lpstr>
      <vt:lpstr>Franklin Gothic Medium Cond</vt:lpstr>
      <vt:lpstr>Symbol</vt:lpstr>
      <vt:lpstr>Yeseva One</vt:lpstr>
      <vt:lpstr>Tema de Office</vt:lpstr>
      <vt:lpstr>    TITULO  CURRÍCULO NACIONAL Y PROGRAMA CURRICULAR DE EDUCACIÓN PRIMARIA </vt:lpstr>
      <vt:lpstr>Presentación de PowerPoint</vt:lpstr>
      <vt:lpstr>¿POR QUÉ ESTE LIBRO? </vt:lpstr>
      <vt:lpstr>Presentación de PowerPoint</vt:lpstr>
      <vt:lpstr>Presentación de PowerPoint</vt:lpstr>
      <vt:lpstr> CONTEXTUALIZACIÓN Y DIVERSIFICACIÓN Un currículo conectado con la realidad </vt:lpstr>
      <vt:lpstr>INTERCULTURALIDAD: Educar desde la diversidad </vt:lpstr>
      <vt:lpstr>LOS ENFOQUES TRANSVERSALES Educar también es formar valores y actitudes </vt:lpstr>
      <vt:lpstr>EVALUACIÓN FORMATIVA. Evaluar para aprender </vt:lpstr>
      <vt:lpstr>EXPERIENCIA DE IMPLEMENTACIÓN: EPEPI–UNAJMA. Del documento curricular a la formación profesional </vt:lpstr>
      <vt:lpstr>APORTE Y REFLEXIÓN FINAL ¿Qué aporta esta obra?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PC</dc:creator>
  <cp:lastModifiedBy>JUAN</cp:lastModifiedBy>
  <cp:revision>25</cp:revision>
  <dcterms:created xsi:type="dcterms:W3CDTF">2026-07-20T20:07:00Z</dcterms:created>
  <dcterms:modified xsi:type="dcterms:W3CDTF">2026-09-22T09:56:31Z</dcterms:modified>
</cp:coreProperties>
</file>